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67" r:id="rId5"/>
    <p:sldId id="269" r:id="rId6"/>
    <p:sldId id="268" r:id="rId7"/>
    <p:sldId id="257" r:id="rId8"/>
    <p:sldId id="270" r:id="rId9"/>
    <p:sldId id="271" r:id="rId10"/>
    <p:sldId id="258" r:id="rId11"/>
    <p:sldId id="260" r:id="rId12"/>
    <p:sldId id="261" r:id="rId13"/>
    <p:sldId id="264" r:id="rId14"/>
    <p:sldId id="262" r:id="rId15"/>
    <p:sldId id="263" r:id="rId16"/>
    <p:sldId id="265" r:id="rId17"/>
    <p:sldId id="266" r:id="rId18"/>
    <p:sldId id="272" r:id="rId19"/>
    <p:sldId id="273" r:id="rId20"/>
    <p:sldId id="276"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7459FC-08BD-4795-83F1-B19C006B690F}" type="datetimeFigureOut">
              <a:rPr lang="es-ES" smtClean="0"/>
              <a:t>19/08/2013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DBCF0E-429F-452B-9FB2-D74B57BAA118}"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459FC-08BD-4795-83F1-B19C006B690F}" type="datetimeFigureOut">
              <a:rPr lang="es-ES" smtClean="0"/>
              <a:t>19/08/2013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BCF0E-429F-452B-9FB2-D74B57BAA11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obelprize.org/educational/medicine/2001/cellcycle.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puntes/celular/Celularmicrografias/microscopia.ppt"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1928802"/>
            <a:ext cx="5759517" cy="1928826"/>
          </a:xfrm>
          <a:prstGeom prst="rect">
            <a:avLst/>
          </a:prstGeom>
          <a:noFill/>
        </p:spPr>
        <p:txBody>
          <a:bodyPr wrap="square" lIns="91440" tIns="45720" rIns="91440" bIns="45720">
            <a:prstTxWarp prst="textInflateBottom">
              <a:avLst/>
            </a:prstTxWarp>
            <a:spAutoFit/>
            <a:scene3d>
              <a:camera prst="isometricRightUp"/>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CICLO CELULAR</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3929058" y="4786322"/>
            <a:ext cx="4889787" cy="1292661"/>
          </a:xfrm>
          <a:prstGeom prst="rect">
            <a:avLst/>
          </a:prstGeom>
          <a:noFill/>
        </p:spPr>
        <p:txBody>
          <a:bodyPr wrap="none" lIns="91440" tIns="45720" rIns="91440" bIns="45720">
            <a:prstTxWarp prst="textChevronInverted">
              <a:avLst/>
            </a:prstTxWarp>
            <a:spAutoFit/>
          </a:bodyPr>
          <a:lstStyle/>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 Luisa Olivera</a:t>
            </a:r>
          </a:p>
          <a:p>
            <a:pPr algn="ctr"/>
            <a:r>
              <a:rPr lang="es-E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1ª Bachillerato</a:t>
            </a:r>
          </a:p>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2013</a:t>
            </a:r>
            <a:endParaRPr lang="es-E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fasesdosmicro"/>
          <p:cNvPicPr>
            <a:picLocks noChangeAspect="1" noChangeArrowheads="1"/>
          </p:cNvPicPr>
          <p:nvPr/>
        </p:nvPicPr>
        <p:blipFill>
          <a:blip r:embed="rId2"/>
          <a:srcRect/>
          <a:stretch>
            <a:fillRect/>
          </a:stretch>
        </p:blipFill>
        <p:spPr bwMode="auto">
          <a:xfrm>
            <a:off x="0" y="768350"/>
            <a:ext cx="9144000" cy="6089650"/>
          </a:xfrm>
          <a:prstGeom prst="rect">
            <a:avLst/>
          </a:prstGeom>
          <a:noFill/>
        </p:spPr>
      </p:pic>
      <p:sp>
        <p:nvSpPr>
          <p:cNvPr id="3" name="Text Box 10"/>
          <p:cNvSpPr txBox="1">
            <a:spLocks noChangeArrowheads="1"/>
          </p:cNvSpPr>
          <p:nvPr/>
        </p:nvSpPr>
        <p:spPr bwMode="auto">
          <a:xfrm>
            <a:off x="0" y="620713"/>
            <a:ext cx="4876800" cy="822325"/>
          </a:xfrm>
          <a:prstGeom prst="rect">
            <a:avLst/>
          </a:prstGeom>
          <a:solidFill>
            <a:srgbClr val="FFCC99"/>
          </a:solidFill>
          <a:ln w="9525">
            <a:noFill/>
            <a:miter lim="800000"/>
            <a:headEnd/>
            <a:tailEnd/>
          </a:ln>
          <a:effectLst/>
        </p:spPr>
        <p:txBody>
          <a:bodyPr>
            <a:spAutoFit/>
          </a:bodyPr>
          <a:lstStyle/>
          <a:p>
            <a:pPr>
              <a:spcBef>
                <a:spcPct val="50000"/>
              </a:spcBef>
            </a:pPr>
            <a:r>
              <a:rPr lang="es-ES_tradnl" b="1"/>
              <a:t>CÉLULAS MITÓTICAS RAIZ CEBOLLA</a:t>
            </a:r>
            <a:endParaRPr lang="es-E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decebollafasesmicro"/>
          <p:cNvPicPr>
            <a:picLocks noChangeAspect="1" noChangeArrowheads="1"/>
          </p:cNvPicPr>
          <p:nvPr/>
        </p:nvPicPr>
        <p:blipFill>
          <a:blip r:embed="rId2"/>
          <a:srcRect/>
          <a:stretch>
            <a:fillRect/>
          </a:stretch>
        </p:blipFill>
        <p:spPr bwMode="auto">
          <a:xfrm>
            <a:off x="0" y="609600"/>
            <a:ext cx="9144000" cy="5422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interfasemicro"/>
          <p:cNvPicPr>
            <a:picLocks noChangeAspect="1" noChangeArrowheads="1"/>
          </p:cNvPicPr>
          <p:nvPr/>
        </p:nvPicPr>
        <p:blipFill>
          <a:blip r:embed="rId2"/>
          <a:srcRect/>
          <a:stretch>
            <a:fillRect/>
          </a:stretch>
        </p:blipFill>
        <p:spPr bwMode="auto">
          <a:xfrm>
            <a:off x="42863" y="0"/>
            <a:ext cx="9101137" cy="5397500"/>
          </a:xfrm>
          <a:prstGeom prst="rect">
            <a:avLst/>
          </a:prstGeom>
          <a:noFill/>
        </p:spPr>
      </p:pic>
      <p:sp>
        <p:nvSpPr>
          <p:cNvPr id="3" name="Text Box 3"/>
          <p:cNvSpPr txBox="1">
            <a:spLocks noChangeArrowheads="1"/>
          </p:cNvSpPr>
          <p:nvPr/>
        </p:nvSpPr>
        <p:spPr bwMode="auto">
          <a:xfrm>
            <a:off x="0" y="5857892"/>
            <a:ext cx="1579563" cy="457200"/>
          </a:xfrm>
          <a:prstGeom prst="rect">
            <a:avLst/>
          </a:prstGeom>
          <a:solidFill>
            <a:srgbClr val="FFCC99"/>
          </a:solidFill>
          <a:ln w="9525">
            <a:noFill/>
            <a:miter lim="800000"/>
            <a:headEnd/>
            <a:tailEnd/>
          </a:ln>
          <a:effectLst/>
        </p:spPr>
        <p:txBody>
          <a:bodyPr>
            <a:spAutoFit/>
          </a:bodyPr>
          <a:lstStyle/>
          <a:p>
            <a:pPr>
              <a:spcBef>
                <a:spcPct val="50000"/>
              </a:spcBef>
            </a:pPr>
            <a:r>
              <a:rPr lang="es-ES_tradnl" b="1" dirty="0" err="1"/>
              <a:t>interfase</a:t>
            </a:r>
            <a:endParaRPr lang="es-E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tardiamicro"/>
          <p:cNvPicPr>
            <a:picLocks noChangeAspect="1" noChangeArrowheads="1"/>
          </p:cNvPicPr>
          <p:nvPr/>
        </p:nvPicPr>
        <p:blipFill>
          <a:blip r:embed="rId2"/>
          <a:srcRect/>
          <a:stretch>
            <a:fillRect/>
          </a:stretch>
        </p:blipFill>
        <p:spPr bwMode="auto">
          <a:xfrm>
            <a:off x="0" y="285728"/>
            <a:ext cx="8858280" cy="4000528"/>
          </a:xfrm>
          <a:prstGeom prst="rect">
            <a:avLst/>
          </a:prstGeom>
          <a:noFill/>
        </p:spPr>
      </p:pic>
      <p:sp>
        <p:nvSpPr>
          <p:cNvPr id="3" name="Text Box 3"/>
          <p:cNvSpPr txBox="1">
            <a:spLocks noChangeArrowheads="1"/>
          </p:cNvSpPr>
          <p:nvPr/>
        </p:nvSpPr>
        <p:spPr bwMode="auto">
          <a:xfrm>
            <a:off x="785786" y="0"/>
            <a:ext cx="2382837" cy="369332"/>
          </a:xfrm>
          <a:prstGeom prst="rect">
            <a:avLst/>
          </a:prstGeom>
          <a:solidFill>
            <a:srgbClr val="FFCC99"/>
          </a:solidFill>
          <a:ln w="9525">
            <a:noFill/>
            <a:miter lim="800000"/>
            <a:headEnd/>
            <a:tailEnd/>
          </a:ln>
          <a:effectLst/>
        </p:spPr>
        <p:txBody>
          <a:bodyPr>
            <a:spAutoFit/>
          </a:bodyPr>
          <a:lstStyle/>
          <a:p>
            <a:pPr algn="ctr">
              <a:spcBef>
                <a:spcPct val="50000"/>
              </a:spcBef>
            </a:pPr>
            <a:r>
              <a:rPr lang="es-ES_tradnl" b="1" dirty="0" smtClean="0"/>
              <a:t>Profase</a:t>
            </a:r>
            <a:endParaRPr lang="es-ES" b="1" dirty="0"/>
          </a:p>
        </p:txBody>
      </p:sp>
      <p:sp>
        <p:nvSpPr>
          <p:cNvPr id="4" name="2 Marcador de contenido"/>
          <p:cNvSpPr txBox="1">
            <a:spLocks/>
          </p:cNvSpPr>
          <p:nvPr/>
        </p:nvSpPr>
        <p:spPr>
          <a:xfrm>
            <a:off x="428596" y="4286232"/>
            <a:ext cx="7900987" cy="2571768"/>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0" i="0" u="none" strike="noStrike" kern="1200" cap="none" spc="0" normalizeH="0" noProof="0" dirty="0" smtClean="0">
                <a:ln>
                  <a:noFill/>
                </a:ln>
                <a:effectLst/>
                <a:uLnTx/>
                <a:uFillTx/>
                <a:latin typeface="+mn-lt"/>
                <a:ea typeface="+mn-ea"/>
                <a:cs typeface="+mn-cs"/>
              </a:rPr>
              <a:t>Los cromosomas se condensan y comienzan a hacerse visibles.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0" i="0" u="none" strike="noStrike" kern="1200" cap="none" spc="0" normalizeH="0" noProof="0" dirty="0" smtClean="0">
                <a:ln>
                  <a:noFill/>
                </a:ln>
                <a:effectLst/>
                <a:uLnTx/>
                <a:uFillTx/>
                <a:latin typeface="+mn-lt"/>
                <a:ea typeface="+mn-ea"/>
                <a:cs typeface="+mn-cs"/>
              </a:rPr>
              <a:t>Los </a:t>
            </a:r>
            <a:r>
              <a:rPr kumimoji="0" lang="es-ES" sz="2000" b="0" i="0" u="none" strike="noStrike" kern="1200" cap="none" spc="0" normalizeH="0" noProof="0" dirty="0" err="1" smtClean="0">
                <a:ln>
                  <a:noFill/>
                </a:ln>
                <a:effectLst/>
                <a:uLnTx/>
                <a:uFillTx/>
                <a:latin typeface="+mn-lt"/>
                <a:ea typeface="+mn-ea"/>
                <a:cs typeface="+mn-cs"/>
              </a:rPr>
              <a:t>microtúbulos</a:t>
            </a:r>
            <a:r>
              <a:rPr kumimoji="0" lang="es-ES" sz="2000" b="0" i="0" u="none" strike="noStrike" kern="1200" cap="none" spc="0" normalizeH="0" noProof="0" dirty="0" smtClean="0">
                <a:ln>
                  <a:noFill/>
                </a:ln>
                <a:effectLst/>
                <a:uLnTx/>
                <a:uFillTx/>
                <a:latin typeface="+mn-lt"/>
                <a:ea typeface="+mn-ea"/>
                <a:cs typeface="+mn-cs"/>
              </a:rPr>
              <a:t> del </a:t>
            </a:r>
            <a:r>
              <a:rPr kumimoji="0" lang="es-ES" sz="2000" b="0" i="0" u="none" strike="noStrike" kern="1200" cap="none" spc="0" normalizeH="0" noProof="0" dirty="0" err="1" smtClean="0">
                <a:ln>
                  <a:noFill/>
                </a:ln>
                <a:effectLst/>
                <a:uLnTx/>
                <a:uFillTx/>
                <a:latin typeface="+mn-lt"/>
                <a:ea typeface="+mn-ea"/>
                <a:cs typeface="+mn-cs"/>
              </a:rPr>
              <a:t>citoesqueleto</a:t>
            </a:r>
            <a:r>
              <a:rPr kumimoji="0" lang="es-ES" sz="2000" b="0" i="0" u="none" strike="noStrike" kern="1200" cap="none" spc="0" normalizeH="0" noProof="0" dirty="0" smtClean="0">
                <a:ln>
                  <a:noFill/>
                </a:ln>
                <a:effectLst/>
                <a:uLnTx/>
                <a:uFillTx/>
                <a:latin typeface="+mn-lt"/>
                <a:ea typeface="+mn-ea"/>
                <a:cs typeface="+mn-cs"/>
              </a:rPr>
              <a:t> se reorganizan y se forma el huso mitótico, que servirá para arrastrar las </a:t>
            </a:r>
            <a:r>
              <a:rPr kumimoji="0" lang="es-ES" sz="2000" b="0" i="0" u="none" strike="noStrike" kern="1200" cap="none" spc="0" normalizeH="0" noProof="0" dirty="0" err="1" smtClean="0">
                <a:ln>
                  <a:noFill/>
                </a:ln>
                <a:effectLst/>
                <a:uLnTx/>
                <a:uFillTx/>
                <a:latin typeface="+mn-lt"/>
                <a:ea typeface="+mn-ea"/>
                <a:cs typeface="+mn-cs"/>
              </a:rPr>
              <a:t>cromátidas</a:t>
            </a:r>
            <a:r>
              <a:rPr kumimoji="0" lang="es-ES" sz="2000" b="0" i="0" u="none" strike="noStrike" kern="1200" cap="none" spc="0" normalizeH="0" noProof="0" dirty="0" smtClean="0">
                <a:ln>
                  <a:noFill/>
                </a:ln>
                <a:effectLst/>
                <a:uLnTx/>
                <a:uFillTx/>
                <a:latin typeface="+mn-lt"/>
                <a:ea typeface="+mn-ea"/>
                <a:cs typeface="+mn-cs"/>
              </a:rPr>
              <a:t> de cada cromosoma hacia los polos opuestos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000" b="0" i="0" u="none" strike="noStrike" kern="1200" cap="none" spc="0" normalizeH="0" noProof="0" dirty="0" smtClean="0">
                <a:ln>
                  <a:noFill/>
                </a:ln>
                <a:effectLst/>
                <a:uLnTx/>
                <a:uFillTx/>
                <a:latin typeface="+mn-lt"/>
                <a:ea typeface="+mn-ea"/>
                <a:cs typeface="+mn-cs"/>
              </a:rPr>
              <a:t>Finalmente, la lámina fibrosa se disgrega y empieza a desaparecer la envoltura nuclear</a:t>
            </a:r>
            <a:r>
              <a:rPr kumimoji="0" lang="es-ES" sz="32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L"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metafasemicro"/>
          <p:cNvPicPr>
            <a:picLocks noChangeAspect="1" noChangeArrowheads="1"/>
          </p:cNvPicPr>
          <p:nvPr/>
        </p:nvPicPr>
        <p:blipFill>
          <a:blip r:embed="rId2"/>
          <a:srcRect/>
          <a:stretch>
            <a:fillRect/>
          </a:stretch>
        </p:blipFill>
        <p:spPr bwMode="auto">
          <a:xfrm>
            <a:off x="42863" y="171465"/>
            <a:ext cx="9101137" cy="5397500"/>
          </a:xfrm>
          <a:prstGeom prst="rect">
            <a:avLst/>
          </a:prstGeom>
          <a:noFill/>
        </p:spPr>
      </p:pic>
      <p:sp>
        <p:nvSpPr>
          <p:cNvPr id="3" name="Text Box 3"/>
          <p:cNvSpPr txBox="1">
            <a:spLocks noChangeArrowheads="1"/>
          </p:cNvSpPr>
          <p:nvPr/>
        </p:nvSpPr>
        <p:spPr bwMode="auto">
          <a:xfrm>
            <a:off x="214282" y="5572140"/>
            <a:ext cx="1655763" cy="457200"/>
          </a:xfrm>
          <a:prstGeom prst="rect">
            <a:avLst/>
          </a:prstGeom>
          <a:solidFill>
            <a:srgbClr val="FFCC99"/>
          </a:solidFill>
          <a:ln w="9525">
            <a:noFill/>
            <a:miter lim="800000"/>
            <a:headEnd/>
            <a:tailEnd/>
          </a:ln>
          <a:effectLst/>
        </p:spPr>
        <p:txBody>
          <a:bodyPr>
            <a:spAutoFit/>
          </a:bodyPr>
          <a:lstStyle/>
          <a:p>
            <a:pPr>
              <a:spcBef>
                <a:spcPct val="50000"/>
              </a:spcBef>
            </a:pPr>
            <a:r>
              <a:rPr lang="es-ES_tradnl" b="1" dirty="0"/>
              <a:t>metafase</a:t>
            </a:r>
            <a:endParaRPr lang="es-ES" b="1" dirty="0"/>
          </a:p>
        </p:txBody>
      </p:sp>
      <p:sp>
        <p:nvSpPr>
          <p:cNvPr id="4" name="3 Rectángulo"/>
          <p:cNvSpPr/>
          <p:nvPr/>
        </p:nvSpPr>
        <p:spPr>
          <a:xfrm>
            <a:off x="2000232" y="5429264"/>
            <a:ext cx="6715172" cy="646331"/>
          </a:xfrm>
          <a:prstGeom prst="rect">
            <a:avLst/>
          </a:prstGeom>
        </p:spPr>
        <p:txBody>
          <a:bodyPr wrap="square">
            <a:spAutoFit/>
          </a:bodyPr>
          <a:lstStyle/>
          <a:p>
            <a:r>
              <a:rPr lang="es-ES" dirty="0" smtClean="0"/>
              <a:t>Desaparece la membrana nuclear y el huso mitótico se extiende de un polo a otro</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anafasemicro"/>
          <p:cNvPicPr>
            <a:picLocks noChangeAspect="1" noChangeArrowheads="1"/>
          </p:cNvPicPr>
          <p:nvPr/>
        </p:nvPicPr>
        <p:blipFill>
          <a:blip r:embed="rId2"/>
          <a:srcRect/>
          <a:stretch>
            <a:fillRect/>
          </a:stretch>
        </p:blipFill>
        <p:spPr bwMode="auto">
          <a:xfrm>
            <a:off x="0" y="385780"/>
            <a:ext cx="9101137" cy="5397500"/>
          </a:xfrm>
          <a:prstGeom prst="rect">
            <a:avLst/>
          </a:prstGeom>
          <a:noFill/>
        </p:spPr>
      </p:pic>
      <p:sp>
        <p:nvSpPr>
          <p:cNvPr id="3" name="Text Box 3"/>
          <p:cNvSpPr txBox="1">
            <a:spLocks noChangeArrowheads="1"/>
          </p:cNvSpPr>
          <p:nvPr/>
        </p:nvSpPr>
        <p:spPr bwMode="auto">
          <a:xfrm>
            <a:off x="214282" y="5857892"/>
            <a:ext cx="3241675" cy="457200"/>
          </a:xfrm>
          <a:prstGeom prst="rect">
            <a:avLst/>
          </a:prstGeom>
          <a:solidFill>
            <a:srgbClr val="FFCC99"/>
          </a:solidFill>
          <a:ln w="9525">
            <a:noFill/>
            <a:miter lim="800000"/>
            <a:headEnd/>
            <a:tailEnd/>
          </a:ln>
          <a:effectLst/>
        </p:spPr>
        <p:txBody>
          <a:bodyPr>
            <a:spAutoFit/>
          </a:bodyPr>
          <a:lstStyle/>
          <a:p>
            <a:pPr>
              <a:spcBef>
                <a:spcPct val="50000"/>
              </a:spcBef>
            </a:pPr>
            <a:r>
              <a:rPr lang="es-ES_tradnl" b="1" dirty="0"/>
              <a:t>Anafase temprana</a:t>
            </a:r>
            <a:endParaRPr lang="es-ES" b="1" dirty="0"/>
          </a:p>
        </p:txBody>
      </p:sp>
      <p:sp>
        <p:nvSpPr>
          <p:cNvPr id="4" name="3 Rectángulo"/>
          <p:cNvSpPr/>
          <p:nvPr/>
        </p:nvSpPr>
        <p:spPr>
          <a:xfrm>
            <a:off x="3571868" y="5643578"/>
            <a:ext cx="4572000" cy="923330"/>
          </a:xfrm>
          <a:prstGeom prst="rect">
            <a:avLst/>
          </a:prstGeom>
        </p:spPr>
        <p:txBody>
          <a:bodyPr>
            <a:spAutoFit/>
          </a:bodyPr>
          <a:lstStyle/>
          <a:p>
            <a:r>
              <a:rPr lang="es-ES" dirty="0" smtClean="0"/>
              <a:t>Los cromosomas se rompen por el </a:t>
            </a:r>
            <a:r>
              <a:rPr lang="es-ES" dirty="0" err="1" smtClean="0"/>
              <a:t>centrómero</a:t>
            </a:r>
            <a:r>
              <a:rPr lang="es-ES" dirty="0" smtClean="0"/>
              <a:t> y las </a:t>
            </a:r>
            <a:r>
              <a:rPr lang="es-ES" dirty="0" err="1" smtClean="0"/>
              <a:t>cromátidas</a:t>
            </a:r>
            <a:r>
              <a:rPr lang="es-ES" dirty="0" smtClean="0"/>
              <a:t> se transforma en un cromosoma individual.</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anafasetardia"/>
          <p:cNvPicPr>
            <a:picLocks noChangeAspect="1" noChangeArrowheads="1"/>
          </p:cNvPicPr>
          <p:nvPr/>
        </p:nvPicPr>
        <p:blipFill>
          <a:blip r:embed="rId2"/>
          <a:srcRect/>
          <a:stretch>
            <a:fillRect/>
          </a:stretch>
        </p:blipFill>
        <p:spPr bwMode="auto">
          <a:xfrm>
            <a:off x="0" y="549275"/>
            <a:ext cx="9101138" cy="5397500"/>
          </a:xfrm>
          <a:prstGeom prst="rect">
            <a:avLst/>
          </a:prstGeom>
          <a:noFill/>
        </p:spPr>
      </p:pic>
      <p:sp>
        <p:nvSpPr>
          <p:cNvPr id="3" name="Text Box 3"/>
          <p:cNvSpPr txBox="1">
            <a:spLocks noChangeArrowheads="1"/>
          </p:cNvSpPr>
          <p:nvPr/>
        </p:nvSpPr>
        <p:spPr bwMode="auto">
          <a:xfrm>
            <a:off x="785786" y="6072206"/>
            <a:ext cx="2586037" cy="457200"/>
          </a:xfrm>
          <a:prstGeom prst="rect">
            <a:avLst/>
          </a:prstGeom>
          <a:solidFill>
            <a:srgbClr val="FFCC99"/>
          </a:solidFill>
          <a:ln w="9525">
            <a:noFill/>
            <a:miter lim="800000"/>
            <a:headEnd/>
            <a:tailEnd/>
          </a:ln>
          <a:effectLst/>
        </p:spPr>
        <p:txBody>
          <a:bodyPr>
            <a:spAutoFit/>
          </a:bodyPr>
          <a:lstStyle/>
          <a:p>
            <a:pPr>
              <a:spcBef>
                <a:spcPct val="50000"/>
              </a:spcBef>
            </a:pPr>
            <a:r>
              <a:rPr lang="es-ES_tradnl" b="1"/>
              <a:t>Anafase tardía</a:t>
            </a:r>
            <a:endParaRPr lang="es-E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tosisraizcebollatelofasemicro"/>
          <p:cNvPicPr>
            <a:picLocks noChangeAspect="1" noChangeArrowheads="1"/>
          </p:cNvPicPr>
          <p:nvPr/>
        </p:nvPicPr>
        <p:blipFill>
          <a:blip r:embed="rId2"/>
          <a:srcRect/>
          <a:stretch>
            <a:fillRect/>
          </a:stretch>
        </p:blipFill>
        <p:spPr bwMode="auto">
          <a:xfrm>
            <a:off x="0" y="549275"/>
            <a:ext cx="9144000" cy="5422900"/>
          </a:xfrm>
          <a:prstGeom prst="rect">
            <a:avLst/>
          </a:prstGeom>
          <a:noFill/>
        </p:spPr>
      </p:pic>
      <p:sp>
        <p:nvSpPr>
          <p:cNvPr id="3" name="Text Box 3"/>
          <p:cNvSpPr txBox="1">
            <a:spLocks noChangeArrowheads="1"/>
          </p:cNvSpPr>
          <p:nvPr/>
        </p:nvSpPr>
        <p:spPr bwMode="auto">
          <a:xfrm>
            <a:off x="785786" y="6000768"/>
            <a:ext cx="1258888" cy="457200"/>
          </a:xfrm>
          <a:prstGeom prst="rect">
            <a:avLst/>
          </a:prstGeom>
          <a:solidFill>
            <a:srgbClr val="FFCC99"/>
          </a:solidFill>
          <a:ln w="9525">
            <a:noFill/>
            <a:miter lim="800000"/>
            <a:headEnd/>
            <a:tailEnd/>
          </a:ln>
          <a:effectLst/>
        </p:spPr>
        <p:txBody>
          <a:bodyPr>
            <a:spAutoFit/>
          </a:bodyPr>
          <a:lstStyle/>
          <a:p>
            <a:pPr>
              <a:spcBef>
                <a:spcPct val="50000"/>
              </a:spcBef>
            </a:pPr>
            <a:r>
              <a:rPr lang="es-ES_tradnl" b="1" dirty="0" err="1"/>
              <a:t>tefofase</a:t>
            </a:r>
            <a:endParaRPr lang="es-ES" b="1" dirty="0"/>
          </a:p>
        </p:txBody>
      </p:sp>
      <p:sp>
        <p:nvSpPr>
          <p:cNvPr id="4" name="3 CuadroTexto"/>
          <p:cNvSpPr txBox="1"/>
          <p:nvPr/>
        </p:nvSpPr>
        <p:spPr>
          <a:xfrm>
            <a:off x="2357422" y="6072206"/>
            <a:ext cx="5143536" cy="369332"/>
          </a:xfrm>
          <a:prstGeom prst="rect">
            <a:avLst/>
          </a:prstGeom>
          <a:noFill/>
        </p:spPr>
        <p:txBody>
          <a:bodyPr wrap="square" rtlCol="0">
            <a:spAutoFit/>
          </a:bodyPr>
          <a:lstStyle/>
          <a:p>
            <a:r>
              <a:rPr lang="es-ES" dirty="0" smtClean="0"/>
              <a:t>Recuperación de la membrana nuclear y del núcleo.</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28626" y="704852"/>
            <a:ext cx="2614613" cy="7239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3200" b="1" i="0" u="none" strike="noStrike" kern="1200" cap="none" spc="0" normalizeH="0" baseline="0" noProof="0" smtClean="0">
                <a:ln>
                  <a:noFill/>
                </a:ln>
                <a:solidFill>
                  <a:schemeClr val="tx1"/>
                </a:solidFill>
                <a:effectLst/>
                <a:uLnTx/>
                <a:uFillTx/>
                <a:latin typeface="+mj-lt"/>
                <a:ea typeface="+mj-ea"/>
                <a:cs typeface="+mj-cs"/>
              </a:rPr>
              <a:t>Citocinesis</a:t>
            </a:r>
            <a:endParaRPr kumimoji="0" lang="es-CL" sz="3200" b="1" i="0" u="none" strike="noStrike" kern="1200" cap="none" spc="0" normalizeH="0" baseline="0" noProof="0" smtClean="0">
              <a:ln>
                <a:noFill/>
              </a:ln>
              <a:solidFill>
                <a:schemeClr val="tx1"/>
              </a:solidFill>
              <a:effectLst/>
              <a:uLnTx/>
              <a:uFillTx/>
              <a:latin typeface="+mj-lt"/>
              <a:ea typeface="+mj-ea"/>
              <a:cs typeface="+mj-cs"/>
            </a:endParaRPr>
          </a:p>
        </p:txBody>
      </p:sp>
      <p:sp>
        <p:nvSpPr>
          <p:cNvPr id="3" name="2 Marcador de contenido"/>
          <p:cNvSpPr txBox="1">
            <a:spLocks/>
          </p:cNvSpPr>
          <p:nvPr/>
        </p:nvSpPr>
        <p:spPr>
          <a:xfrm>
            <a:off x="500051" y="1643065"/>
            <a:ext cx="8229600" cy="250031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noProof="0" smtClean="0">
                <a:ln>
                  <a:noFill/>
                </a:ln>
                <a:solidFill>
                  <a:schemeClr val="tx1"/>
                </a:solidFill>
                <a:effectLst/>
                <a:uLnTx/>
                <a:uFillTx/>
                <a:latin typeface="+mn-lt"/>
                <a:ea typeface="+mn-ea"/>
                <a:cs typeface="+mn-cs"/>
              </a:rPr>
              <a:t>Es un proceso distinto al de la mitosis, aunque están sincronizados. Consiste en la fragmentación del citoplasma, que se reparte entre las dos células hijas, mediante una serie de procesos distintos, según se trate de células animales o vegetales</a:t>
            </a:r>
            <a:endParaRPr kumimoji="0" lang="es-CL" sz="32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4" name="Picture 1"/>
          <p:cNvPicPr>
            <a:picLocks noChangeAspect="1" noChangeArrowheads="1"/>
          </p:cNvPicPr>
          <p:nvPr/>
        </p:nvPicPr>
        <p:blipFill>
          <a:blip r:embed="rId2"/>
          <a:srcRect/>
          <a:stretch>
            <a:fillRect/>
          </a:stretch>
        </p:blipFill>
        <p:spPr bwMode="auto">
          <a:xfrm>
            <a:off x="3500430" y="4857760"/>
            <a:ext cx="2901950" cy="18240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_M9WAOAwerWA/TMWY1t7GdnI/AAAAAAAAAXg/Kh1zNHyiUDU/s1600/PL0096_685mOnionRootTipMitosisMontageDetail.jpg"/>
          <p:cNvPicPr>
            <a:picLocks noChangeAspect="1" noChangeArrowheads="1"/>
          </p:cNvPicPr>
          <p:nvPr/>
        </p:nvPicPr>
        <p:blipFill>
          <a:blip r:embed="rId2"/>
          <a:srcRect/>
          <a:stretch>
            <a:fillRect/>
          </a:stretch>
        </p:blipFill>
        <p:spPr bwMode="auto">
          <a:xfrm>
            <a:off x="500034" y="785794"/>
            <a:ext cx="8235950" cy="49291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Concepto:</a:t>
            </a:r>
            <a:endParaRPr lang="es-ES" dirty="0"/>
          </a:p>
        </p:txBody>
      </p:sp>
      <p:sp>
        <p:nvSpPr>
          <p:cNvPr id="3" name="2 Marcador de contenido"/>
          <p:cNvSpPr>
            <a:spLocks noGrp="1"/>
          </p:cNvSpPr>
          <p:nvPr>
            <p:ph idx="1"/>
          </p:nvPr>
        </p:nvSpPr>
        <p:spPr/>
        <p:txBody>
          <a:bodyPr/>
          <a:lstStyle/>
          <a:p>
            <a:r>
              <a:rPr lang="es-ES" dirty="0"/>
              <a:t>El ciclo celular comprende el conjunto de modificaciones que experimenta una célula desde su formación hasta que completa su </a:t>
            </a:r>
            <a:r>
              <a:rPr lang="es-ES" dirty="0" smtClean="0"/>
              <a:t>división</a:t>
            </a:r>
          </a:p>
          <a:p>
            <a:r>
              <a:rPr lang="es-ES_tradnl" dirty="0" smtClean="0"/>
              <a:t>Consta de una secuencia regular repetitiva de crecimiento y división celular  que comprende cuatro fases sucesivas: G1, S, G2 y M.</a:t>
            </a:r>
            <a:endParaRPr lang="es-CL" dirty="0" smtClean="0"/>
          </a:p>
          <a:p>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714356"/>
            <a:ext cx="8143932" cy="1477328"/>
          </a:xfrm>
          <a:prstGeom prst="rect">
            <a:avLst/>
          </a:prstGeom>
          <a:noFill/>
        </p:spPr>
        <p:txBody>
          <a:bodyPr wrap="square" rtlCol="0">
            <a:spAutoFit/>
          </a:bodyPr>
          <a:lstStyle/>
          <a:p>
            <a:r>
              <a:rPr lang="es-ES" dirty="0" smtClean="0"/>
              <a:t>TD. Ingresa al siguiente link y puedes divertirte controlando el Ciclo Celular</a:t>
            </a:r>
          </a:p>
          <a:p>
            <a:endParaRPr lang="es-ES" dirty="0"/>
          </a:p>
          <a:p>
            <a:r>
              <a:rPr lang="es-ES" dirty="0" smtClean="0">
                <a:hlinkClick r:id="rId2"/>
              </a:rPr>
              <a:t>http://www.nobelprize.org/educational/medicine/2001/cellcycle.html</a:t>
            </a:r>
            <a:r>
              <a:rPr lang="es-ES" dirty="0" smtClean="0"/>
              <a:t/>
            </a:r>
            <a:br>
              <a:rPr lang="es-ES" dirty="0" smtClean="0"/>
            </a:br>
            <a:r>
              <a:rPr lang="es-ES" dirty="0" smtClean="0"/>
              <a:t/>
            </a:r>
            <a:br>
              <a:rPr lang="es-ES" dirty="0" smtClean="0"/>
            </a:br>
            <a:r>
              <a:rPr lang="es-ES" dirty="0" smtClean="0"/>
              <a:t> </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Picture 2" descr="T14-1eps">
            <a:hlinkClick r:id="rId2"/>
          </p:cNvPr>
          <p:cNvPicPr>
            <a:picLocks noChangeAspect="1" noChangeArrowheads="1"/>
          </p:cNvPicPr>
          <p:nvPr/>
        </p:nvPicPr>
        <p:blipFill>
          <a:blip r:embed="rId3"/>
          <a:srcRect/>
          <a:stretch>
            <a:fillRect/>
          </a:stretch>
        </p:blipFill>
        <p:spPr bwMode="auto">
          <a:xfrm>
            <a:off x="1600200" y="2400300"/>
            <a:ext cx="6705600" cy="3438525"/>
          </a:xfrm>
          <a:prstGeom prst="rect">
            <a:avLst/>
          </a:prstGeom>
          <a:noFill/>
        </p:spPr>
      </p:pic>
      <p:sp>
        <p:nvSpPr>
          <p:cNvPr id="5" name="Rectangle 3"/>
          <p:cNvSpPr txBox="1">
            <a:spLocks noChangeArrowheads="1"/>
          </p:cNvSpPr>
          <p:nvPr/>
        </p:nvSpPr>
        <p:spPr>
          <a:xfrm>
            <a:off x="1000100" y="0"/>
            <a:ext cx="7770813"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1" i="0" u="none" strike="noStrike" kern="1200" cap="none" spc="0" normalizeH="0" baseline="0" noProof="0" dirty="0" smtClean="0">
                <a:ln>
                  <a:noFill/>
                </a:ln>
                <a:solidFill>
                  <a:srgbClr val="CC3300"/>
                </a:solidFill>
                <a:effectLst/>
                <a:uLnTx/>
                <a:uFillTx/>
                <a:latin typeface="Arial" charset="0"/>
                <a:ea typeface="+mj-ea"/>
                <a:cs typeface="+mj-cs"/>
              </a:rPr>
              <a:t>El ciclo celular</a:t>
            </a:r>
          </a:p>
        </p:txBody>
      </p:sp>
      <p:sp>
        <p:nvSpPr>
          <p:cNvPr id="6" name="Freeform 4"/>
          <p:cNvSpPr>
            <a:spLocks/>
          </p:cNvSpPr>
          <p:nvPr/>
        </p:nvSpPr>
        <p:spPr bwMode="auto">
          <a:xfrm>
            <a:off x="5029200" y="4237038"/>
            <a:ext cx="2024063" cy="906462"/>
          </a:xfrm>
          <a:custGeom>
            <a:avLst/>
            <a:gdLst/>
            <a:ahLst/>
            <a:cxnLst>
              <a:cxn ang="0">
                <a:pos x="1254" y="0"/>
              </a:cxn>
              <a:cxn ang="0">
                <a:pos x="1434" y="30"/>
              </a:cxn>
              <a:cxn ang="0">
                <a:pos x="1374" y="126"/>
              </a:cxn>
              <a:cxn ang="0">
                <a:pos x="1188" y="264"/>
              </a:cxn>
              <a:cxn ang="0">
                <a:pos x="990" y="366"/>
              </a:cxn>
              <a:cxn ang="0">
                <a:pos x="774" y="450"/>
              </a:cxn>
              <a:cxn ang="0">
                <a:pos x="534" y="516"/>
              </a:cxn>
              <a:cxn ang="0">
                <a:pos x="474" y="540"/>
              </a:cxn>
              <a:cxn ang="0">
                <a:pos x="582" y="642"/>
              </a:cxn>
              <a:cxn ang="0">
                <a:pos x="0" y="540"/>
              </a:cxn>
              <a:cxn ang="0">
                <a:pos x="246" y="324"/>
              </a:cxn>
              <a:cxn ang="0">
                <a:pos x="354" y="432"/>
              </a:cxn>
              <a:cxn ang="0">
                <a:pos x="528" y="390"/>
              </a:cxn>
              <a:cxn ang="0">
                <a:pos x="726" y="330"/>
              </a:cxn>
              <a:cxn ang="0">
                <a:pos x="924" y="252"/>
              </a:cxn>
              <a:cxn ang="0">
                <a:pos x="1068" y="162"/>
              </a:cxn>
              <a:cxn ang="0">
                <a:pos x="1194" y="66"/>
              </a:cxn>
              <a:cxn ang="0">
                <a:pos x="1254" y="0"/>
              </a:cxn>
            </a:cxnLst>
            <a:rect l="0" t="0" r="r" b="b"/>
            <a:pathLst>
              <a:path w="1434" h="642">
                <a:moveTo>
                  <a:pt x="1254" y="0"/>
                </a:moveTo>
                <a:lnTo>
                  <a:pt x="1434" y="30"/>
                </a:lnTo>
                <a:lnTo>
                  <a:pt x="1374" y="126"/>
                </a:lnTo>
                <a:cubicBezTo>
                  <a:pt x="1333" y="165"/>
                  <a:pt x="1252" y="224"/>
                  <a:pt x="1188" y="264"/>
                </a:cubicBezTo>
                <a:cubicBezTo>
                  <a:pt x="1124" y="304"/>
                  <a:pt x="1059" y="335"/>
                  <a:pt x="990" y="366"/>
                </a:cubicBezTo>
                <a:cubicBezTo>
                  <a:pt x="921" y="397"/>
                  <a:pt x="850" y="425"/>
                  <a:pt x="774" y="450"/>
                </a:cubicBezTo>
                <a:cubicBezTo>
                  <a:pt x="698" y="475"/>
                  <a:pt x="584" y="501"/>
                  <a:pt x="534" y="516"/>
                </a:cubicBezTo>
                <a:cubicBezTo>
                  <a:pt x="484" y="531"/>
                  <a:pt x="466" y="519"/>
                  <a:pt x="474" y="540"/>
                </a:cubicBezTo>
                <a:lnTo>
                  <a:pt x="582" y="642"/>
                </a:lnTo>
                <a:lnTo>
                  <a:pt x="0" y="540"/>
                </a:lnTo>
                <a:lnTo>
                  <a:pt x="246" y="324"/>
                </a:lnTo>
                <a:lnTo>
                  <a:pt x="354" y="432"/>
                </a:lnTo>
                <a:cubicBezTo>
                  <a:pt x="401" y="443"/>
                  <a:pt x="466" y="407"/>
                  <a:pt x="528" y="390"/>
                </a:cubicBezTo>
                <a:cubicBezTo>
                  <a:pt x="590" y="373"/>
                  <a:pt x="660" y="353"/>
                  <a:pt x="726" y="330"/>
                </a:cubicBezTo>
                <a:cubicBezTo>
                  <a:pt x="792" y="307"/>
                  <a:pt x="867" y="280"/>
                  <a:pt x="924" y="252"/>
                </a:cubicBezTo>
                <a:cubicBezTo>
                  <a:pt x="981" y="224"/>
                  <a:pt x="1023" y="193"/>
                  <a:pt x="1068" y="162"/>
                </a:cubicBezTo>
                <a:cubicBezTo>
                  <a:pt x="1113" y="131"/>
                  <a:pt x="1163" y="93"/>
                  <a:pt x="1194" y="66"/>
                </a:cubicBezTo>
                <a:cubicBezTo>
                  <a:pt x="1225" y="39"/>
                  <a:pt x="1242" y="14"/>
                  <a:pt x="1254" y="0"/>
                </a:cubicBezTo>
                <a:close/>
              </a:path>
            </a:pathLst>
          </a:custGeom>
          <a:solidFill>
            <a:srgbClr val="CC99FF"/>
          </a:solidFill>
          <a:ln w="12700" cap="flat" cmpd="sng">
            <a:solidFill>
              <a:schemeClr val="tx2"/>
            </a:solidFill>
            <a:prstDash val="solid"/>
            <a:round/>
            <a:headEnd type="none" w="med" len="med"/>
            <a:tailEnd type="none" w="lg" len="med"/>
          </a:ln>
          <a:effectLst/>
        </p:spPr>
        <p:txBody>
          <a:bodyPr wrap="none" lIns="90000" tIns="46800" rIns="90000" bIns="46800" anchor="ctr">
            <a:spAutoFit/>
          </a:bodyPr>
          <a:lstStyle/>
          <a:p>
            <a:endParaRPr lang="es-ES"/>
          </a:p>
        </p:txBody>
      </p:sp>
      <p:sp>
        <p:nvSpPr>
          <p:cNvPr id="7" name="Freeform 5"/>
          <p:cNvSpPr>
            <a:spLocks/>
          </p:cNvSpPr>
          <p:nvPr/>
        </p:nvSpPr>
        <p:spPr bwMode="auto">
          <a:xfrm>
            <a:off x="2514600" y="4229100"/>
            <a:ext cx="1135063" cy="685800"/>
          </a:xfrm>
          <a:custGeom>
            <a:avLst/>
            <a:gdLst/>
            <a:ahLst/>
            <a:cxnLst>
              <a:cxn ang="0">
                <a:pos x="858" y="426"/>
              </a:cxn>
              <a:cxn ang="0">
                <a:pos x="762" y="534"/>
              </a:cxn>
              <a:cxn ang="0">
                <a:pos x="618" y="492"/>
              </a:cxn>
              <a:cxn ang="0">
                <a:pos x="462" y="420"/>
              </a:cxn>
              <a:cxn ang="0">
                <a:pos x="330" y="324"/>
              </a:cxn>
              <a:cxn ang="0">
                <a:pos x="198" y="228"/>
              </a:cxn>
              <a:cxn ang="0">
                <a:pos x="0" y="288"/>
              </a:cxn>
              <a:cxn ang="0">
                <a:pos x="108" y="0"/>
              </a:cxn>
              <a:cxn ang="0">
                <a:pos x="558" y="120"/>
              </a:cxn>
              <a:cxn ang="0">
                <a:pos x="366" y="174"/>
              </a:cxn>
              <a:cxn ang="0">
                <a:pos x="450" y="246"/>
              </a:cxn>
              <a:cxn ang="0">
                <a:pos x="558" y="326"/>
              </a:cxn>
              <a:cxn ang="0">
                <a:pos x="690" y="372"/>
              </a:cxn>
              <a:cxn ang="0">
                <a:pos x="858" y="426"/>
              </a:cxn>
            </a:cxnLst>
            <a:rect l="0" t="0" r="r" b="b"/>
            <a:pathLst>
              <a:path w="858" h="545">
                <a:moveTo>
                  <a:pt x="858" y="426"/>
                </a:moveTo>
                <a:lnTo>
                  <a:pt x="762" y="534"/>
                </a:lnTo>
                <a:cubicBezTo>
                  <a:pt x="722" y="545"/>
                  <a:pt x="668" y="511"/>
                  <a:pt x="618" y="492"/>
                </a:cubicBezTo>
                <a:cubicBezTo>
                  <a:pt x="568" y="473"/>
                  <a:pt x="510" y="448"/>
                  <a:pt x="462" y="420"/>
                </a:cubicBezTo>
                <a:cubicBezTo>
                  <a:pt x="414" y="392"/>
                  <a:pt x="374" y="356"/>
                  <a:pt x="330" y="324"/>
                </a:cubicBezTo>
                <a:lnTo>
                  <a:pt x="198" y="228"/>
                </a:lnTo>
                <a:lnTo>
                  <a:pt x="0" y="288"/>
                </a:lnTo>
                <a:lnTo>
                  <a:pt x="108" y="0"/>
                </a:lnTo>
                <a:lnTo>
                  <a:pt x="558" y="120"/>
                </a:lnTo>
                <a:lnTo>
                  <a:pt x="366" y="174"/>
                </a:lnTo>
                <a:cubicBezTo>
                  <a:pt x="348" y="195"/>
                  <a:pt x="418" y="221"/>
                  <a:pt x="450" y="246"/>
                </a:cubicBezTo>
                <a:cubicBezTo>
                  <a:pt x="482" y="271"/>
                  <a:pt x="518" y="305"/>
                  <a:pt x="558" y="326"/>
                </a:cubicBezTo>
                <a:cubicBezTo>
                  <a:pt x="598" y="347"/>
                  <a:pt x="640" y="355"/>
                  <a:pt x="690" y="372"/>
                </a:cubicBezTo>
                <a:lnTo>
                  <a:pt x="858" y="426"/>
                </a:lnTo>
                <a:close/>
              </a:path>
            </a:pathLst>
          </a:custGeom>
          <a:solidFill>
            <a:srgbClr val="CC99FF"/>
          </a:solidFill>
          <a:ln w="12700" cap="flat" cmpd="sng">
            <a:solidFill>
              <a:schemeClr val="tx2"/>
            </a:solidFill>
            <a:prstDash val="solid"/>
            <a:round/>
            <a:headEnd type="none" w="med" len="med"/>
            <a:tailEnd type="none" w="lg" len="med"/>
          </a:ln>
          <a:effectLst/>
        </p:spPr>
        <p:txBody>
          <a:bodyPr lIns="90000" tIns="46800" rIns="90000" bIns="46800" anchor="ctr">
            <a:spAutoFit/>
          </a:bodyPr>
          <a:lstStyle/>
          <a:p>
            <a:endParaRPr lang="es-ES"/>
          </a:p>
        </p:txBody>
      </p:sp>
      <p:sp>
        <p:nvSpPr>
          <p:cNvPr id="8" name="Freeform 6"/>
          <p:cNvSpPr>
            <a:spLocks/>
          </p:cNvSpPr>
          <p:nvPr/>
        </p:nvSpPr>
        <p:spPr bwMode="auto">
          <a:xfrm>
            <a:off x="2438400" y="3352800"/>
            <a:ext cx="490538" cy="292100"/>
          </a:xfrm>
          <a:custGeom>
            <a:avLst/>
            <a:gdLst/>
            <a:ahLst/>
            <a:cxnLst>
              <a:cxn ang="0">
                <a:pos x="198" y="207"/>
              </a:cxn>
              <a:cxn ang="0">
                <a:pos x="51" y="192"/>
              </a:cxn>
              <a:cxn ang="0">
                <a:pos x="120" y="90"/>
              </a:cxn>
              <a:cxn ang="0">
                <a:pos x="0" y="63"/>
              </a:cxn>
              <a:cxn ang="0">
                <a:pos x="273" y="0"/>
              </a:cxn>
              <a:cxn ang="0">
                <a:pos x="348" y="150"/>
              </a:cxn>
              <a:cxn ang="0">
                <a:pos x="234" y="120"/>
              </a:cxn>
              <a:cxn ang="0">
                <a:pos x="198" y="207"/>
              </a:cxn>
            </a:cxnLst>
            <a:rect l="0" t="0" r="r" b="b"/>
            <a:pathLst>
              <a:path w="348" h="207">
                <a:moveTo>
                  <a:pt x="198" y="207"/>
                </a:moveTo>
                <a:lnTo>
                  <a:pt x="51" y="192"/>
                </a:lnTo>
                <a:lnTo>
                  <a:pt x="120" y="90"/>
                </a:lnTo>
                <a:lnTo>
                  <a:pt x="0" y="63"/>
                </a:lnTo>
                <a:lnTo>
                  <a:pt x="273" y="0"/>
                </a:lnTo>
                <a:lnTo>
                  <a:pt x="348" y="150"/>
                </a:lnTo>
                <a:lnTo>
                  <a:pt x="234" y="120"/>
                </a:lnTo>
                <a:lnTo>
                  <a:pt x="198" y="207"/>
                </a:lnTo>
                <a:close/>
              </a:path>
            </a:pathLst>
          </a:custGeom>
          <a:solidFill>
            <a:srgbClr val="CC99FF"/>
          </a:solidFill>
          <a:ln w="9525" cap="flat" cmpd="sng">
            <a:solidFill>
              <a:schemeClr val="tx2"/>
            </a:solidFill>
            <a:prstDash val="solid"/>
            <a:round/>
            <a:headEnd type="none" w="med" len="med"/>
            <a:tailEnd type="none" w="lg" len="med"/>
          </a:ln>
          <a:effectLst/>
        </p:spPr>
        <p:txBody>
          <a:bodyPr wrap="none" lIns="90000" tIns="46800" rIns="90000" bIns="46800" anchor="ctr">
            <a:spAutoFit/>
          </a:bodyPr>
          <a:lstStyle/>
          <a:p>
            <a:endParaRPr lang="es-ES"/>
          </a:p>
        </p:txBody>
      </p:sp>
      <p:sp>
        <p:nvSpPr>
          <p:cNvPr id="9" name="Freeform 7"/>
          <p:cNvSpPr>
            <a:spLocks/>
          </p:cNvSpPr>
          <p:nvPr/>
        </p:nvSpPr>
        <p:spPr bwMode="auto">
          <a:xfrm>
            <a:off x="2590800" y="2346325"/>
            <a:ext cx="592138" cy="434975"/>
          </a:xfrm>
          <a:custGeom>
            <a:avLst/>
            <a:gdLst/>
            <a:ahLst/>
            <a:cxnLst>
              <a:cxn ang="0">
                <a:pos x="276" y="126"/>
              </a:cxn>
              <a:cxn ang="0">
                <a:pos x="420" y="129"/>
              </a:cxn>
              <a:cxn ang="0">
                <a:pos x="303" y="0"/>
              </a:cxn>
              <a:cxn ang="0">
                <a:pos x="0" y="111"/>
              </a:cxn>
              <a:cxn ang="0">
                <a:pos x="159" y="114"/>
              </a:cxn>
              <a:cxn ang="0">
                <a:pos x="3" y="309"/>
              </a:cxn>
              <a:cxn ang="0">
                <a:pos x="168" y="309"/>
              </a:cxn>
              <a:cxn ang="0">
                <a:pos x="276" y="126"/>
              </a:cxn>
            </a:cxnLst>
            <a:rect l="0" t="0" r="r" b="b"/>
            <a:pathLst>
              <a:path w="420" h="309">
                <a:moveTo>
                  <a:pt x="276" y="126"/>
                </a:moveTo>
                <a:lnTo>
                  <a:pt x="420" y="129"/>
                </a:lnTo>
                <a:lnTo>
                  <a:pt x="303" y="0"/>
                </a:lnTo>
                <a:lnTo>
                  <a:pt x="0" y="111"/>
                </a:lnTo>
                <a:lnTo>
                  <a:pt x="159" y="114"/>
                </a:lnTo>
                <a:lnTo>
                  <a:pt x="3" y="309"/>
                </a:lnTo>
                <a:lnTo>
                  <a:pt x="168" y="309"/>
                </a:lnTo>
                <a:lnTo>
                  <a:pt x="276" y="126"/>
                </a:lnTo>
                <a:close/>
              </a:path>
            </a:pathLst>
          </a:custGeom>
          <a:solidFill>
            <a:srgbClr val="CC99FF"/>
          </a:solidFill>
          <a:ln w="9525" cap="flat" cmpd="sng">
            <a:solidFill>
              <a:schemeClr val="tx2"/>
            </a:solidFill>
            <a:prstDash val="solid"/>
            <a:round/>
            <a:headEnd type="none" w="med" len="med"/>
            <a:tailEnd type="none" w="lg" len="med"/>
          </a:ln>
          <a:effectLst/>
        </p:spPr>
        <p:txBody>
          <a:bodyPr wrap="none" lIns="90000" tIns="46800" rIns="90000" bIns="46800" anchor="ctr">
            <a:spAutoFit/>
          </a:bodyPr>
          <a:lstStyle/>
          <a:p>
            <a:endParaRPr lang="es-ES"/>
          </a:p>
        </p:txBody>
      </p:sp>
      <p:sp>
        <p:nvSpPr>
          <p:cNvPr id="10" name="Freeform 8"/>
          <p:cNvSpPr>
            <a:spLocks/>
          </p:cNvSpPr>
          <p:nvPr/>
        </p:nvSpPr>
        <p:spPr bwMode="auto">
          <a:xfrm>
            <a:off x="3429000" y="2933700"/>
            <a:ext cx="673100" cy="304800"/>
          </a:xfrm>
          <a:custGeom>
            <a:avLst/>
            <a:gdLst/>
            <a:ahLst/>
            <a:cxnLst>
              <a:cxn ang="0">
                <a:pos x="243" y="0"/>
              </a:cxn>
              <a:cxn ang="0">
                <a:pos x="294" y="48"/>
              </a:cxn>
              <a:cxn ang="0">
                <a:pos x="0" y="117"/>
              </a:cxn>
              <a:cxn ang="0">
                <a:pos x="90" y="180"/>
              </a:cxn>
              <a:cxn ang="0">
                <a:pos x="354" y="102"/>
              </a:cxn>
              <a:cxn ang="0">
                <a:pos x="423" y="168"/>
              </a:cxn>
              <a:cxn ang="0">
                <a:pos x="531" y="21"/>
              </a:cxn>
              <a:cxn ang="0">
                <a:pos x="243" y="0"/>
              </a:cxn>
            </a:cxnLst>
            <a:rect l="0" t="0" r="r" b="b"/>
            <a:pathLst>
              <a:path w="531" h="180">
                <a:moveTo>
                  <a:pt x="243" y="0"/>
                </a:moveTo>
                <a:lnTo>
                  <a:pt x="294" y="48"/>
                </a:lnTo>
                <a:lnTo>
                  <a:pt x="0" y="117"/>
                </a:lnTo>
                <a:lnTo>
                  <a:pt x="90" y="180"/>
                </a:lnTo>
                <a:lnTo>
                  <a:pt x="354" y="102"/>
                </a:lnTo>
                <a:lnTo>
                  <a:pt x="423" y="168"/>
                </a:lnTo>
                <a:lnTo>
                  <a:pt x="531" y="21"/>
                </a:lnTo>
                <a:lnTo>
                  <a:pt x="243" y="0"/>
                </a:lnTo>
                <a:close/>
              </a:path>
            </a:pathLst>
          </a:custGeom>
          <a:solidFill>
            <a:srgbClr val="CC99FF"/>
          </a:solidFill>
          <a:ln w="9525" cap="flat" cmpd="sng">
            <a:solidFill>
              <a:schemeClr val="tx2"/>
            </a:solidFill>
            <a:prstDash val="solid"/>
            <a:round/>
            <a:headEnd type="none" w="med" len="med"/>
            <a:tailEnd type="none" w="lg" len="med"/>
          </a:ln>
          <a:effectLst/>
        </p:spPr>
        <p:txBody>
          <a:bodyPr lIns="90000" tIns="46800" rIns="90000" bIns="46800" anchor="ctr">
            <a:spAutoFit/>
          </a:bodyPr>
          <a:lstStyle/>
          <a:p>
            <a:endParaRPr lang="es-ES"/>
          </a:p>
        </p:txBody>
      </p:sp>
      <p:sp>
        <p:nvSpPr>
          <p:cNvPr id="11" name="Freeform 9"/>
          <p:cNvSpPr>
            <a:spLocks/>
          </p:cNvSpPr>
          <p:nvPr/>
        </p:nvSpPr>
        <p:spPr bwMode="auto">
          <a:xfrm>
            <a:off x="4724400" y="2963863"/>
            <a:ext cx="1836738" cy="427037"/>
          </a:xfrm>
          <a:custGeom>
            <a:avLst/>
            <a:gdLst/>
            <a:ahLst/>
            <a:cxnLst>
              <a:cxn ang="0">
                <a:pos x="9" y="60"/>
              </a:cxn>
              <a:cxn ang="0">
                <a:pos x="0" y="0"/>
              </a:cxn>
              <a:cxn ang="0">
                <a:pos x="183" y="0"/>
              </a:cxn>
              <a:cxn ang="0">
                <a:pos x="372" y="12"/>
              </a:cxn>
              <a:cxn ang="0">
                <a:pos x="615" y="48"/>
              </a:cxn>
              <a:cxn ang="0">
                <a:pos x="780" y="84"/>
              </a:cxn>
              <a:cxn ang="0">
                <a:pos x="984" y="138"/>
              </a:cxn>
              <a:cxn ang="0">
                <a:pos x="1131" y="183"/>
              </a:cxn>
              <a:cxn ang="0">
                <a:pos x="1221" y="138"/>
              </a:cxn>
              <a:cxn ang="0">
                <a:pos x="1302" y="303"/>
              </a:cxn>
              <a:cxn ang="0">
                <a:pos x="921" y="282"/>
              </a:cxn>
              <a:cxn ang="0">
                <a:pos x="1020" y="231"/>
              </a:cxn>
              <a:cxn ang="0">
                <a:pos x="888" y="183"/>
              </a:cxn>
              <a:cxn ang="0">
                <a:pos x="699" y="129"/>
              </a:cxn>
              <a:cxn ang="0">
                <a:pos x="555" y="102"/>
              </a:cxn>
              <a:cxn ang="0">
                <a:pos x="306" y="66"/>
              </a:cxn>
              <a:cxn ang="0">
                <a:pos x="9" y="60"/>
              </a:cxn>
            </a:cxnLst>
            <a:rect l="0" t="0" r="r" b="b"/>
            <a:pathLst>
              <a:path w="1302" h="303">
                <a:moveTo>
                  <a:pt x="9" y="60"/>
                </a:moveTo>
                <a:lnTo>
                  <a:pt x="0" y="0"/>
                </a:lnTo>
                <a:lnTo>
                  <a:pt x="183" y="0"/>
                </a:lnTo>
                <a:lnTo>
                  <a:pt x="372" y="12"/>
                </a:lnTo>
                <a:lnTo>
                  <a:pt x="615" y="48"/>
                </a:lnTo>
                <a:lnTo>
                  <a:pt x="780" y="84"/>
                </a:lnTo>
                <a:lnTo>
                  <a:pt x="984" y="138"/>
                </a:lnTo>
                <a:lnTo>
                  <a:pt x="1131" y="183"/>
                </a:lnTo>
                <a:lnTo>
                  <a:pt x="1221" y="138"/>
                </a:lnTo>
                <a:lnTo>
                  <a:pt x="1302" y="303"/>
                </a:lnTo>
                <a:lnTo>
                  <a:pt x="921" y="282"/>
                </a:lnTo>
                <a:lnTo>
                  <a:pt x="1020" y="231"/>
                </a:lnTo>
                <a:lnTo>
                  <a:pt x="888" y="183"/>
                </a:lnTo>
                <a:lnTo>
                  <a:pt x="699" y="129"/>
                </a:lnTo>
                <a:lnTo>
                  <a:pt x="555" y="102"/>
                </a:lnTo>
                <a:lnTo>
                  <a:pt x="306" y="66"/>
                </a:lnTo>
                <a:lnTo>
                  <a:pt x="9" y="60"/>
                </a:lnTo>
                <a:close/>
              </a:path>
            </a:pathLst>
          </a:custGeom>
          <a:solidFill>
            <a:srgbClr val="CC99FF"/>
          </a:solidFill>
          <a:ln w="9525" cap="flat" cmpd="sng">
            <a:solidFill>
              <a:schemeClr val="tx2"/>
            </a:solidFill>
            <a:prstDash val="solid"/>
            <a:round/>
            <a:headEnd type="none" w="med" len="med"/>
            <a:tailEnd type="none" w="lg" len="med"/>
          </a:ln>
          <a:effectLst/>
        </p:spPr>
        <p:txBody>
          <a:bodyPr wrap="none" lIns="90000" tIns="46800" rIns="90000" bIns="46800" anchor="ctr">
            <a:spAutoFit/>
          </a:bodyPr>
          <a:lstStyle/>
          <a:p>
            <a:endParaRPr lang="es-ES"/>
          </a:p>
        </p:txBody>
      </p:sp>
      <p:sp>
        <p:nvSpPr>
          <p:cNvPr id="12" name="Text Box 10"/>
          <p:cNvSpPr txBox="1">
            <a:spLocks noChangeArrowheads="1"/>
          </p:cNvSpPr>
          <p:nvPr/>
        </p:nvSpPr>
        <p:spPr bwMode="auto">
          <a:xfrm>
            <a:off x="1371600" y="2133600"/>
            <a:ext cx="914400" cy="304800"/>
          </a:xfrm>
          <a:prstGeom prst="rect">
            <a:avLst/>
          </a:prstGeom>
          <a:solidFill>
            <a:srgbClr val="CCFFCC"/>
          </a:solidFill>
          <a:ln w="12700">
            <a:noFill/>
            <a:miter lim="800000"/>
            <a:headEnd/>
            <a:tailEnd type="none" w="lg" len="med"/>
          </a:ln>
          <a:effectLst>
            <a:outerShdw dist="35921" dir="2700000" algn="ctr" rotWithShape="0">
              <a:srgbClr val="808080"/>
            </a:outerShdw>
          </a:effectLst>
        </p:spPr>
        <p:txBody>
          <a:bodyPr lIns="90000" tIns="46800" rIns="90000" bIns="46800" anchor="ctr">
            <a:spAutoFit/>
          </a:bodyPr>
          <a:lstStyle/>
          <a:p>
            <a:pPr algn="ctr" eaLnBrk="0" hangingPunct="0">
              <a:spcBef>
                <a:spcPct val="50000"/>
              </a:spcBef>
            </a:pPr>
            <a:r>
              <a:rPr lang="es-ES_tradnl" sz="1400">
                <a:latin typeface="Arial" charset="0"/>
              </a:rPr>
              <a:t>Fase G</a:t>
            </a:r>
            <a:r>
              <a:rPr lang="es-ES_tradnl" sz="1400" baseline="-25000">
                <a:latin typeface="Arial" charset="0"/>
              </a:rPr>
              <a:t>0</a:t>
            </a:r>
            <a:endParaRPr lang="es-ES_tradnl" sz="1400">
              <a:latin typeface="Arial" charset="0"/>
            </a:endParaRPr>
          </a:p>
        </p:txBody>
      </p:sp>
      <p:sp>
        <p:nvSpPr>
          <p:cNvPr id="13" name="Text Box 11"/>
          <p:cNvSpPr txBox="1">
            <a:spLocks noChangeArrowheads="1"/>
          </p:cNvSpPr>
          <p:nvPr/>
        </p:nvSpPr>
        <p:spPr bwMode="auto">
          <a:xfrm>
            <a:off x="3429000" y="2019300"/>
            <a:ext cx="914400" cy="304800"/>
          </a:xfrm>
          <a:prstGeom prst="rect">
            <a:avLst/>
          </a:prstGeom>
          <a:solidFill>
            <a:srgbClr val="CCFFCC"/>
          </a:solidFill>
          <a:ln w="12700">
            <a:noFill/>
            <a:miter lim="800000"/>
            <a:headEnd/>
            <a:tailEnd type="none" w="lg" len="med"/>
          </a:ln>
          <a:effectLst>
            <a:outerShdw dist="35921" dir="2700000" algn="ctr" rotWithShape="0">
              <a:srgbClr val="808080"/>
            </a:outerShdw>
          </a:effectLst>
        </p:spPr>
        <p:txBody>
          <a:bodyPr lIns="90000" tIns="46800" rIns="90000" bIns="46800" anchor="ctr">
            <a:spAutoFit/>
          </a:bodyPr>
          <a:lstStyle/>
          <a:p>
            <a:pPr algn="ctr" eaLnBrk="0" hangingPunct="0">
              <a:spcBef>
                <a:spcPct val="50000"/>
              </a:spcBef>
            </a:pPr>
            <a:r>
              <a:rPr lang="es-ES_tradnl" sz="1400">
                <a:latin typeface="Arial" charset="0"/>
              </a:rPr>
              <a:t>Fase G</a:t>
            </a:r>
            <a:r>
              <a:rPr lang="es-ES_tradnl" sz="1400" baseline="-25000">
                <a:latin typeface="Arial" charset="0"/>
              </a:rPr>
              <a:t>1</a:t>
            </a:r>
            <a:endParaRPr lang="es-ES_tradnl" sz="1400">
              <a:latin typeface="Arial" charset="0"/>
            </a:endParaRPr>
          </a:p>
        </p:txBody>
      </p:sp>
      <p:sp>
        <p:nvSpPr>
          <p:cNvPr id="14" name="Rectangle 12"/>
          <p:cNvSpPr>
            <a:spLocks noChangeArrowheads="1"/>
          </p:cNvSpPr>
          <p:nvPr/>
        </p:nvSpPr>
        <p:spPr bwMode="auto">
          <a:xfrm>
            <a:off x="4572000" y="3286125"/>
            <a:ext cx="0" cy="285750"/>
          </a:xfrm>
          <a:prstGeom prst="rect">
            <a:avLst/>
          </a:prstGeom>
          <a:solidFill>
            <a:srgbClr val="8769B0"/>
          </a:solidFill>
          <a:ln w="9525">
            <a:noFill/>
            <a:miter lim="800000"/>
            <a:headEnd/>
            <a:tailEnd/>
          </a:ln>
        </p:spPr>
        <p:txBody>
          <a:bodyPr/>
          <a:lstStyle/>
          <a:p>
            <a:endParaRPr lang="es-ES"/>
          </a:p>
        </p:txBody>
      </p:sp>
      <p:sp>
        <p:nvSpPr>
          <p:cNvPr id="15" name="Rectangle 13"/>
          <p:cNvSpPr>
            <a:spLocks noChangeArrowheads="1"/>
          </p:cNvSpPr>
          <p:nvPr/>
        </p:nvSpPr>
        <p:spPr bwMode="auto">
          <a:xfrm>
            <a:off x="4572000" y="3286125"/>
            <a:ext cx="0" cy="0"/>
          </a:xfrm>
          <a:prstGeom prst="rect">
            <a:avLst/>
          </a:prstGeom>
          <a:solidFill>
            <a:srgbClr val="8D6FB3"/>
          </a:solidFill>
          <a:ln w="9525">
            <a:noFill/>
            <a:miter lim="800000"/>
            <a:headEnd/>
            <a:tailEnd/>
          </a:ln>
        </p:spPr>
        <p:txBody>
          <a:bodyPr/>
          <a:lstStyle/>
          <a:p>
            <a:endParaRPr lang="es-ES"/>
          </a:p>
        </p:txBody>
      </p:sp>
      <p:sp>
        <p:nvSpPr>
          <p:cNvPr id="16" name="Rectangle 14"/>
          <p:cNvSpPr>
            <a:spLocks noChangeArrowheads="1"/>
          </p:cNvSpPr>
          <p:nvPr/>
        </p:nvSpPr>
        <p:spPr bwMode="auto">
          <a:xfrm>
            <a:off x="4572000" y="3286125"/>
            <a:ext cx="0" cy="0"/>
          </a:xfrm>
          <a:prstGeom prst="rect">
            <a:avLst/>
          </a:prstGeom>
          <a:solidFill>
            <a:srgbClr val="9375B6"/>
          </a:solidFill>
          <a:ln w="9525">
            <a:noFill/>
            <a:miter lim="800000"/>
            <a:headEnd/>
            <a:tailEnd/>
          </a:ln>
        </p:spPr>
        <p:txBody>
          <a:bodyPr/>
          <a:lstStyle/>
          <a:p>
            <a:endParaRPr lang="es-ES"/>
          </a:p>
        </p:txBody>
      </p:sp>
      <p:sp>
        <p:nvSpPr>
          <p:cNvPr id="17" name="Rectangle 15"/>
          <p:cNvSpPr>
            <a:spLocks noChangeArrowheads="1"/>
          </p:cNvSpPr>
          <p:nvPr/>
        </p:nvSpPr>
        <p:spPr bwMode="auto">
          <a:xfrm>
            <a:off x="4572000" y="3286125"/>
            <a:ext cx="0" cy="0"/>
          </a:xfrm>
          <a:prstGeom prst="rect">
            <a:avLst/>
          </a:prstGeom>
          <a:solidFill>
            <a:srgbClr val="997BB9"/>
          </a:solidFill>
          <a:ln w="9525">
            <a:noFill/>
            <a:miter lim="800000"/>
            <a:headEnd/>
            <a:tailEnd/>
          </a:ln>
        </p:spPr>
        <p:txBody>
          <a:bodyPr/>
          <a:lstStyle/>
          <a:p>
            <a:endParaRPr lang="es-ES"/>
          </a:p>
        </p:txBody>
      </p:sp>
      <p:sp>
        <p:nvSpPr>
          <p:cNvPr id="18" name="Rectangle 16"/>
          <p:cNvSpPr>
            <a:spLocks noChangeArrowheads="1"/>
          </p:cNvSpPr>
          <p:nvPr/>
        </p:nvSpPr>
        <p:spPr bwMode="auto">
          <a:xfrm>
            <a:off x="4572000" y="3286125"/>
            <a:ext cx="0" cy="0"/>
          </a:xfrm>
          <a:prstGeom prst="rect">
            <a:avLst/>
          </a:prstGeom>
          <a:solidFill>
            <a:srgbClr val="9F81BC"/>
          </a:solidFill>
          <a:ln w="9525">
            <a:noFill/>
            <a:miter lim="800000"/>
            <a:headEnd/>
            <a:tailEnd/>
          </a:ln>
        </p:spPr>
        <p:txBody>
          <a:bodyPr/>
          <a:lstStyle/>
          <a:p>
            <a:endParaRPr lang="es-ES"/>
          </a:p>
        </p:txBody>
      </p:sp>
      <p:sp>
        <p:nvSpPr>
          <p:cNvPr id="19" name="Rectangle 17"/>
          <p:cNvSpPr>
            <a:spLocks noChangeArrowheads="1"/>
          </p:cNvSpPr>
          <p:nvPr/>
        </p:nvSpPr>
        <p:spPr bwMode="auto">
          <a:xfrm>
            <a:off x="4572000" y="3286125"/>
            <a:ext cx="0" cy="0"/>
          </a:xfrm>
          <a:prstGeom prst="rect">
            <a:avLst/>
          </a:prstGeom>
          <a:solidFill>
            <a:srgbClr val="A587BF"/>
          </a:solidFill>
          <a:ln w="9525">
            <a:noFill/>
            <a:miter lim="800000"/>
            <a:headEnd/>
            <a:tailEnd/>
          </a:ln>
        </p:spPr>
        <p:txBody>
          <a:bodyPr/>
          <a:lstStyle/>
          <a:p>
            <a:endParaRPr lang="es-ES"/>
          </a:p>
        </p:txBody>
      </p:sp>
      <p:sp>
        <p:nvSpPr>
          <p:cNvPr id="20" name="Rectangle 18"/>
          <p:cNvSpPr>
            <a:spLocks noChangeArrowheads="1"/>
          </p:cNvSpPr>
          <p:nvPr/>
        </p:nvSpPr>
        <p:spPr bwMode="auto">
          <a:xfrm>
            <a:off x="4572000" y="3286125"/>
            <a:ext cx="0" cy="0"/>
          </a:xfrm>
          <a:prstGeom prst="rect">
            <a:avLst/>
          </a:prstGeom>
          <a:solidFill>
            <a:srgbClr val="AB8DC2"/>
          </a:solidFill>
          <a:ln w="9525">
            <a:noFill/>
            <a:miter lim="800000"/>
            <a:headEnd/>
            <a:tailEnd/>
          </a:ln>
        </p:spPr>
        <p:txBody>
          <a:bodyPr/>
          <a:lstStyle/>
          <a:p>
            <a:endParaRPr lang="es-ES"/>
          </a:p>
        </p:txBody>
      </p:sp>
      <p:sp>
        <p:nvSpPr>
          <p:cNvPr id="21" name="Rectangle 19"/>
          <p:cNvSpPr>
            <a:spLocks noChangeArrowheads="1"/>
          </p:cNvSpPr>
          <p:nvPr/>
        </p:nvSpPr>
        <p:spPr bwMode="auto">
          <a:xfrm>
            <a:off x="4572000" y="3286125"/>
            <a:ext cx="0" cy="0"/>
          </a:xfrm>
          <a:prstGeom prst="rect">
            <a:avLst/>
          </a:prstGeom>
          <a:solidFill>
            <a:srgbClr val="B193C5"/>
          </a:solidFill>
          <a:ln w="9525">
            <a:noFill/>
            <a:miter lim="800000"/>
            <a:headEnd/>
            <a:tailEnd/>
          </a:ln>
        </p:spPr>
        <p:txBody>
          <a:bodyPr/>
          <a:lstStyle/>
          <a:p>
            <a:endParaRPr lang="es-ES"/>
          </a:p>
        </p:txBody>
      </p:sp>
      <p:sp>
        <p:nvSpPr>
          <p:cNvPr id="22" name="Rectangle 20"/>
          <p:cNvSpPr>
            <a:spLocks noChangeArrowheads="1"/>
          </p:cNvSpPr>
          <p:nvPr/>
        </p:nvSpPr>
        <p:spPr bwMode="auto">
          <a:xfrm>
            <a:off x="4572000" y="3286125"/>
            <a:ext cx="0" cy="0"/>
          </a:xfrm>
          <a:prstGeom prst="rect">
            <a:avLst/>
          </a:prstGeom>
          <a:solidFill>
            <a:srgbClr val="B799C8"/>
          </a:solidFill>
          <a:ln w="9525">
            <a:noFill/>
            <a:miter lim="800000"/>
            <a:headEnd/>
            <a:tailEnd/>
          </a:ln>
        </p:spPr>
        <p:txBody>
          <a:bodyPr/>
          <a:lstStyle/>
          <a:p>
            <a:endParaRPr lang="es-ES"/>
          </a:p>
        </p:txBody>
      </p:sp>
      <p:sp>
        <p:nvSpPr>
          <p:cNvPr id="23" name="Rectangle 21"/>
          <p:cNvSpPr>
            <a:spLocks noChangeArrowheads="1"/>
          </p:cNvSpPr>
          <p:nvPr/>
        </p:nvSpPr>
        <p:spPr bwMode="auto">
          <a:xfrm>
            <a:off x="4572000" y="3286125"/>
            <a:ext cx="0" cy="0"/>
          </a:xfrm>
          <a:prstGeom prst="rect">
            <a:avLst/>
          </a:prstGeom>
          <a:solidFill>
            <a:srgbClr val="BD9FCB"/>
          </a:solidFill>
          <a:ln w="9525">
            <a:noFill/>
            <a:miter lim="800000"/>
            <a:headEnd/>
            <a:tailEnd/>
          </a:ln>
        </p:spPr>
        <p:txBody>
          <a:bodyPr/>
          <a:lstStyle/>
          <a:p>
            <a:endParaRPr lang="es-ES"/>
          </a:p>
        </p:txBody>
      </p:sp>
      <p:sp>
        <p:nvSpPr>
          <p:cNvPr id="24" name="Rectangle 22"/>
          <p:cNvSpPr>
            <a:spLocks noChangeArrowheads="1"/>
          </p:cNvSpPr>
          <p:nvPr/>
        </p:nvSpPr>
        <p:spPr bwMode="auto">
          <a:xfrm>
            <a:off x="4572000" y="3286125"/>
            <a:ext cx="0" cy="0"/>
          </a:xfrm>
          <a:prstGeom prst="rect">
            <a:avLst/>
          </a:prstGeom>
          <a:solidFill>
            <a:srgbClr val="C3A5CE"/>
          </a:solidFill>
          <a:ln w="9525">
            <a:noFill/>
            <a:miter lim="800000"/>
            <a:headEnd/>
            <a:tailEnd/>
          </a:ln>
        </p:spPr>
        <p:txBody>
          <a:bodyPr/>
          <a:lstStyle/>
          <a:p>
            <a:endParaRPr lang="es-ES"/>
          </a:p>
        </p:txBody>
      </p:sp>
      <p:sp>
        <p:nvSpPr>
          <p:cNvPr id="25" name="Rectangle 23"/>
          <p:cNvSpPr>
            <a:spLocks noChangeArrowheads="1"/>
          </p:cNvSpPr>
          <p:nvPr/>
        </p:nvSpPr>
        <p:spPr bwMode="auto">
          <a:xfrm>
            <a:off x="4572000" y="3286125"/>
            <a:ext cx="0" cy="0"/>
          </a:xfrm>
          <a:prstGeom prst="rect">
            <a:avLst/>
          </a:prstGeom>
          <a:solidFill>
            <a:srgbClr val="C9ABD1"/>
          </a:solidFill>
          <a:ln w="9525">
            <a:noFill/>
            <a:miter lim="800000"/>
            <a:headEnd/>
            <a:tailEnd/>
          </a:ln>
        </p:spPr>
        <p:txBody>
          <a:bodyPr/>
          <a:lstStyle/>
          <a:p>
            <a:endParaRPr lang="es-ES"/>
          </a:p>
        </p:txBody>
      </p:sp>
      <p:sp>
        <p:nvSpPr>
          <p:cNvPr id="26" name="Rectangle 24"/>
          <p:cNvSpPr>
            <a:spLocks noChangeArrowheads="1"/>
          </p:cNvSpPr>
          <p:nvPr/>
        </p:nvSpPr>
        <p:spPr bwMode="auto">
          <a:xfrm>
            <a:off x="4572000" y="3286125"/>
            <a:ext cx="0" cy="0"/>
          </a:xfrm>
          <a:prstGeom prst="rect">
            <a:avLst/>
          </a:prstGeom>
          <a:solidFill>
            <a:srgbClr val="CFB1D4"/>
          </a:solidFill>
          <a:ln w="9525">
            <a:noFill/>
            <a:miter lim="800000"/>
            <a:headEnd/>
            <a:tailEnd/>
          </a:ln>
        </p:spPr>
        <p:txBody>
          <a:bodyPr/>
          <a:lstStyle/>
          <a:p>
            <a:endParaRPr lang="es-ES"/>
          </a:p>
        </p:txBody>
      </p:sp>
      <p:sp>
        <p:nvSpPr>
          <p:cNvPr id="27" name="Rectangle 25"/>
          <p:cNvSpPr>
            <a:spLocks noChangeArrowheads="1"/>
          </p:cNvSpPr>
          <p:nvPr/>
        </p:nvSpPr>
        <p:spPr bwMode="auto">
          <a:xfrm>
            <a:off x="4572000" y="3286125"/>
            <a:ext cx="0" cy="0"/>
          </a:xfrm>
          <a:prstGeom prst="rect">
            <a:avLst/>
          </a:prstGeom>
          <a:solidFill>
            <a:srgbClr val="D5B7D7"/>
          </a:solidFill>
          <a:ln w="9525">
            <a:noFill/>
            <a:miter lim="800000"/>
            <a:headEnd/>
            <a:tailEnd/>
          </a:ln>
        </p:spPr>
        <p:txBody>
          <a:bodyPr/>
          <a:lstStyle/>
          <a:p>
            <a:endParaRPr lang="es-ES"/>
          </a:p>
        </p:txBody>
      </p:sp>
      <p:sp>
        <p:nvSpPr>
          <p:cNvPr id="28" name="Rectangle 26"/>
          <p:cNvSpPr>
            <a:spLocks noChangeArrowheads="1"/>
          </p:cNvSpPr>
          <p:nvPr/>
        </p:nvSpPr>
        <p:spPr bwMode="auto">
          <a:xfrm>
            <a:off x="4572000" y="3286125"/>
            <a:ext cx="0" cy="0"/>
          </a:xfrm>
          <a:prstGeom prst="rect">
            <a:avLst/>
          </a:prstGeom>
          <a:solidFill>
            <a:srgbClr val="DBBDDA"/>
          </a:solidFill>
          <a:ln w="9525">
            <a:noFill/>
            <a:miter lim="800000"/>
            <a:headEnd/>
            <a:tailEnd/>
          </a:ln>
        </p:spPr>
        <p:txBody>
          <a:bodyPr/>
          <a:lstStyle/>
          <a:p>
            <a:endParaRPr lang="es-ES"/>
          </a:p>
        </p:txBody>
      </p:sp>
      <p:sp>
        <p:nvSpPr>
          <p:cNvPr id="29" name="Rectangle 27"/>
          <p:cNvSpPr>
            <a:spLocks noChangeArrowheads="1"/>
          </p:cNvSpPr>
          <p:nvPr/>
        </p:nvSpPr>
        <p:spPr bwMode="auto">
          <a:xfrm>
            <a:off x="4572000" y="3286125"/>
            <a:ext cx="0" cy="0"/>
          </a:xfrm>
          <a:prstGeom prst="rect">
            <a:avLst/>
          </a:prstGeom>
          <a:solidFill>
            <a:srgbClr val="E1C3DD"/>
          </a:solidFill>
          <a:ln w="9525">
            <a:noFill/>
            <a:miter lim="800000"/>
            <a:headEnd/>
            <a:tailEnd/>
          </a:ln>
        </p:spPr>
        <p:txBody>
          <a:bodyPr/>
          <a:lstStyle/>
          <a:p>
            <a:endParaRPr lang="es-ES"/>
          </a:p>
        </p:txBody>
      </p:sp>
      <p:sp>
        <p:nvSpPr>
          <p:cNvPr id="30" name="Rectangle 28"/>
          <p:cNvSpPr>
            <a:spLocks noChangeArrowheads="1"/>
          </p:cNvSpPr>
          <p:nvPr/>
        </p:nvSpPr>
        <p:spPr bwMode="auto">
          <a:xfrm>
            <a:off x="4572000" y="3286125"/>
            <a:ext cx="0" cy="0"/>
          </a:xfrm>
          <a:prstGeom prst="rect">
            <a:avLst/>
          </a:prstGeom>
          <a:solidFill>
            <a:srgbClr val="E7C9E0"/>
          </a:solidFill>
          <a:ln w="9525">
            <a:noFill/>
            <a:miter lim="800000"/>
            <a:headEnd/>
            <a:tailEnd/>
          </a:ln>
        </p:spPr>
        <p:txBody>
          <a:bodyPr/>
          <a:lstStyle/>
          <a:p>
            <a:endParaRPr lang="es-ES"/>
          </a:p>
        </p:txBody>
      </p:sp>
      <p:sp>
        <p:nvSpPr>
          <p:cNvPr id="31" name="Rectangle 29"/>
          <p:cNvSpPr>
            <a:spLocks noChangeArrowheads="1"/>
          </p:cNvSpPr>
          <p:nvPr/>
        </p:nvSpPr>
        <p:spPr bwMode="auto">
          <a:xfrm>
            <a:off x="4572000" y="3286125"/>
            <a:ext cx="0" cy="0"/>
          </a:xfrm>
          <a:prstGeom prst="rect">
            <a:avLst/>
          </a:prstGeom>
          <a:solidFill>
            <a:srgbClr val="EDCFE3"/>
          </a:solidFill>
          <a:ln w="9525">
            <a:noFill/>
            <a:miter lim="800000"/>
            <a:headEnd/>
            <a:tailEnd/>
          </a:ln>
        </p:spPr>
        <p:txBody>
          <a:bodyPr/>
          <a:lstStyle/>
          <a:p>
            <a:endParaRPr lang="es-ES"/>
          </a:p>
        </p:txBody>
      </p:sp>
      <p:sp>
        <p:nvSpPr>
          <p:cNvPr id="32" name="Rectangle 30"/>
          <p:cNvSpPr>
            <a:spLocks noChangeArrowheads="1"/>
          </p:cNvSpPr>
          <p:nvPr/>
        </p:nvSpPr>
        <p:spPr bwMode="auto">
          <a:xfrm>
            <a:off x="4572000" y="3286125"/>
            <a:ext cx="0" cy="0"/>
          </a:xfrm>
          <a:prstGeom prst="rect">
            <a:avLst/>
          </a:prstGeom>
          <a:solidFill>
            <a:srgbClr val="EDCFE3"/>
          </a:solidFill>
          <a:ln w="9525">
            <a:noFill/>
            <a:miter lim="800000"/>
            <a:headEnd/>
            <a:tailEnd/>
          </a:ln>
        </p:spPr>
        <p:txBody>
          <a:bodyPr/>
          <a:lstStyle/>
          <a:p>
            <a:endParaRPr lang="es-ES"/>
          </a:p>
        </p:txBody>
      </p:sp>
      <p:sp>
        <p:nvSpPr>
          <p:cNvPr id="33" name="Rectangle 31"/>
          <p:cNvSpPr>
            <a:spLocks noChangeArrowheads="1"/>
          </p:cNvSpPr>
          <p:nvPr/>
        </p:nvSpPr>
        <p:spPr bwMode="auto">
          <a:xfrm>
            <a:off x="4572000" y="3286125"/>
            <a:ext cx="0" cy="285750"/>
          </a:xfrm>
          <a:prstGeom prst="rect">
            <a:avLst/>
          </a:prstGeom>
          <a:solidFill>
            <a:srgbClr val="8769B0"/>
          </a:solidFill>
          <a:ln w="9525">
            <a:noFill/>
            <a:miter lim="800000"/>
            <a:headEnd/>
            <a:tailEnd/>
          </a:ln>
        </p:spPr>
        <p:txBody>
          <a:bodyPr/>
          <a:lstStyle/>
          <a:p>
            <a:endParaRPr lang="es-ES"/>
          </a:p>
        </p:txBody>
      </p:sp>
      <p:sp>
        <p:nvSpPr>
          <p:cNvPr id="34" name="Rectangle 32"/>
          <p:cNvSpPr>
            <a:spLocks noChangeArrowheads="1"/>
          </p:cNvSpPr>
          <p:nvPr/>
        </p:nvSpPr>
        <p:spPr bwMode="auto">
          <a:xfrm>
            <a:off x="4572000" y="3286125"/>
            <a:ext cx="0" cy="0"/>
          </a:xfrm>
          <a:prstGeom prst="rect">
            <a:avLst/>
          </a:prstGeom>
          <a:solidFill>
            <a:srgbClr val="8D6FB3"/>
          </a:solidFill>
          <a:ln w="9525">
            <a:noFill/>
            <a:miter lim="800000"/>
            <a:headEnd/>
            <a:tailEnd/>
          </a:ln>
        </p:spPr>
        <p:txBody>
          <a:bodyPr/>
          <a:lstStyle/>
          <a:p>
            <a:endParaRPr lang="es-ES"/>
          </a:p>
        </p:txBody>
      </p:sp>
      <p:sp>
        <p:nvSpPr>
          <p:cNvPr id="35" name="Rectangle 33"/>
          <p:cNvSpPr>
            <a:spLocks noChangeArrowheads="1"/>
          </p:cNvSpPr>
          <p:nvPr/>
        </p:nvSpPr>
        <p:spPr bwMode="auto">
          <a:xfrm>
            <a:off x="4572000" y="3286125"/>
            <a:ext cx="0" cy="0"/>
          </a:xfrm>
          <a:prstGeom prst="rect">
            <a:avLst/>
          </a:prstGeom>
          <a:solidFill>
            <a:srgbClr val="9375B6"/>
          </a:solidFill>
          <a:ln w="9525">
            <a:noFill/>
            <a:miter lim="800000"/>
            <a:headEnd/>
            <a:tailEnd/>
          </a:ln>
        </p:spPr>
        <p:txBody>
          <a:bodyPr/>
          <a:lstStyle/>
          <a:p>
            <a:endParaRPr lang="es-ES"/>
          </a:p>
        </p:txBody>
      </p:sp>
      <p:sp>
        <p:nvSpPr>
          <p:cNvPr id="36" name="Rectangle 34"/>
          <p:cNvSpPr>
            <a:spLocks noChangeArrowheads="1"/>
          </p:cNvSpPr>
          <p:nvPr/>
        </p:nvSpPr>
        <p:spPr bwMode="auto">
          <a:xfrm>
            <a:off x="4572000" y="3286125"/>
            <a:ext cx="0" cy="0"/>
          </a:xfrm>
          <a:prstGeom prst="rect">
            <a:avLst/>
          </a:prstGeom>
          <a:solidFill>
            <a:srgbClr val="997BB9"/>
          </a:solidFill>
          <a:ln w="9525">
            <a:noFill/>
            <a:miter lim="800000"/>
            <a:headEnd/>
            <a:tailEnd/>
          </a:ln>
        </p:spPr>
        <p:txBody>
          <a:bodyPr/>
          <a:lstStyle/>
          <a:p>
            <a:endParaRPr lang="es-ES"/>
          </a:p>
        </p:txBody>
      </p:sp>
      <p:sp>
        <p:nvSpPr>
          <p:cNvPr id="37" name="Rectangle 35"/>
          <p:cNvSpPr>
            <a:spLocks noChangeArrowheads="1"/>
          </p:cNvSpPr>
          <p:nvPr/>
        </p:nvSpPr>
        <p:spPr bwMode="auto">
          <a:xfrm>
            <a:off x="4572000" y="3286125"/>
            <a:ext cx="0" cy="0"/>
          </a:xfrm>
          <a:prstGeom prst="rect">
            <a:avLst/>
          </a:prstGeom>
          <a:solidFill>
            <a:srgbClr val="9F81BC"/>
          </a:solidFill>
          <a:ln w="9525">
            <a:noFill/>
            <a:miter lim="800000"/>
            <a:headEnd/>
            <a:tailEnd/>
          </a:ln>
        </p:spPr>
        <p:txBody>
          <a:bodyPr/>
          <a:lstStyle/>
          <a:p>
            <a:endParaRPr lang="es-ES"/>
          </a:p>
        </p:txBody>
      </p:sp>
      <p:sp>
        <p:nvSpPr>
          <p:cNvPr id="38" name="Rectangle 36"/>
          <p:cNvSpPr>
            <a:spLocks noChangeArrowheads="1"/>
          </p:cNvSpPr>
          <p:nvPr/>
        </p:nvSpPr>
        <p:spPr bwMode="auto">
          <a:xfrm>
            <a:off x="4572000" y="3286125"/>
            <a:ext cx="0" cy="0"/>
          </a:xfrm>
          <a:prstGeom prst="rect">
            <a:avLst/>
          </a:prstGeom>
          <a:solidFill>
            <a:srgbClr val="A587BF"/>
          </a:solidFill>
          <a:ln w="9525">
            <a:noFill/>
            <a:miter lim="800000"/>
            <a:headEnd/>
            <a:tailEnd/>
          </a:ln>
        </p:spPr>
        <p:txBody>
          <a:bodyPr/>
          <a:lstStyle/>
          <a:p>
            <a:endParaRPr lang="es-ES"/>
          </a:p>
        </p:txBody>
      </p:sp>
      <p:sp>
        <p:nvSpPr>
          <p:cNvPr id="39" name="Rectangle 37"/>
          <p:cNvSpPr>
            <a:spLocks noChangeArrowheads="1"/>
          </p:cNvSpPr>
          <p:nvPr/>
        </p:nvSpPr>
        <p:spPr bwMode="auto">
          <a:xfrm>
            <a:off x="4572000" y="3286125"/>
            <a:ext cx="0" cy="0"/>
          </a:xfrm>
          <a:prstGeom prst="rect">
            <a:avLst/>
          </a:prstGeom>
          <a:solidFill>
            <a:srgbClr val="AB8DC2"/>
          </a:solidFill>
          <a:ln w="9525">
            <a:noFill/>
            <a:miter lim="800000"/>
            <a:headEnd/>
            <a:tailEnd/>
          </a:ln>
        </p:spPr>
        <p:txBody>
          <a:bodyPr/>
          <a:lstStyle/>
          <a:p>
            <a:endParaRPr lang="es-ES"/>
          </a:p>
        </p:txBody>
      </p:sp>
      <p:sp>
        <p:nvSpPr>
          <p:cNvPr id="40" name="Rectangle 38"/>
          <p:cNvSpPr>
            <a:spLocks noChangeArrowheads="1"/>
          </p:cNvSpPr>
          <p:nvPr/>
        </p:nvSpPr>
        <p:spPr bwMode="auto">
          <a:xfrm>
            <a:off x="4572000" y="3286125"/>
            <a:ext cx="0" cy="0"/>
          </a:xfrm>
          <a:prstGeom prst="rect">
            <a:avLst/>
          </a:prstGeom>
          <a:solidFill>
            <a:srgbClr val="B193C5"/>
          </a:solidFill>
          <a:ln w="9525">
            <a:noFill/>
            <a:miter lim="800000"/>
            <a:headEnd/>
            <a:tailEnd/>
          </a:ln>
        </p:spPr>
        <p:txBody>
          <a:bodyPr/>
          <a:lstStyle/>
          <a:p>
            <a:endParaRPr lang="es-ES"/>
          </a:p>
        </p:txBody>
      </p:sp>
      <p:sp>
        <p:nvSpPr>
          <p:cNvPr id="41" name="Rectangle 39"/>
          <p:cNvSpPr>
            <a:spLocks noChangeArrowheads="1"/>
          </p:cNvSpPr>
          <p:nvPr/>
        </p:nvSpPr>
        <p:spPr bwMode="auto">
          <a:xfrm>
            <a:off x="4572000" y="3286125"/>
            <a:ext cx="0" cy="0"/>
          </a:xfrm>
          <a:prstGeom prst="rect">
            <a:avLst/>
          </a:prstGeom>
          <a:solidFill>
            <a:srgbClr val="B799C8"/>
          </a:solidFill>
          <a:ln w="9525">
            <a:noFill/>
            <a:miter lim="800000"/>
            <a:headEnd/>
            <a:tailEnd/>
          </a:ln>
        </p:spPr>
        <p:txBody>
          <a:bodyPr/>
          <a:lstStyle/>
          <a:p>
            <a:endParaRPr lang="es-ES"/>
          </a:p>
        </p:txBody>
      </p:sp>
      <p:sp>
        <p:nvSpPr>
          <p:cNvPr id="42" name="Rectangle 40"/>
          <p:cNvSpPr>
            <a:spLocks noChangeArrowheads="1"/>
          </p:cNvSpPr>
          <p:nvPr/>
        </p:nvSpPr>
        <p:spPr bwMode="auto">
          <a:xfrm>
            <a:off x="4572000" y="3286125"/>
            <a:ext cx="0" cy="0"/>
          </a:xfrm>
          <a:prstGeom prst="rect">
            <a:avLst/>
          </a:prstGeom>
          <a:solidFill>
            <a:srgbClr val="BD9FCB"/>
          </a:solidFill>
          <a:ln w="9525">
            <a:noFill/>
            <a:miter lim="800000"/>
            <a:headEnd/>
            <a:tailEnd/>
          </a:ln>
        </p:spPr>
        <p:txBody>
          <a:bodyPr/>
          <a:lstStyle/>
          <a:p>
            <a:endParaRPr lang="es-ES"/>
          </a:p>
        </p:txBody>
      </p:sp>
      <p:sp>
        <p:nvSpPr>
          <p:cNvPr id="43" name="Rectangle 41"/>
          <p:cNvSpPr>
            <a:spLocks noChangeArrowheads="1"/>
          </p:cNvSpPr>
          <p:nvPr/>
        </p:nvSpPr>
        <p:spPr bwMode="auto">
          <a:xfrm>
            <a:off x="4572000" y="3286125"/>
            <a:ext cx="0" cy="0"/>
          </a:xfrm>
          <a:prstGeom prst="rect">
            <a:avLst/>
          </a:prstGeom>
          <a:solidFill>
            <a:srgbClr val="C3A5CE"/>
          </a:solidFill>
          <a:ln w="9525">
            <a:noFill/>
            <a:miter lim="800000"/>
            <a:headEnd/>
            <a:tailEnd/>
          </a:ln>
        </p:spPr>
        <p:txBody>
          <a:bodyPr/>
          <a:lstStyle/>
          <a:p>
            <a:endParaRPr lang="es-ES"/>
          </a:p>
        </p:txBody>
      </p:sp>
      <p:sp>
        <p:nvSpPr>
          <p:cNvPr id="44" name="Rectangle 42"/>
          <p:cNvSpPr>
            <a:spLocks noChangeArrowheads="1"/>
          </p:cNvSpPr>
          <p:nvPr/>
        </p:nvSpPr>
        <p:spPr bwMode="auto">
          <a:xfrm>
            <a:off x="4572000" y="3286125"/>
            <a:ext cx="0" cy="0"/>
          </a:xfrm>
          <a:prstGeom prst="rect">
            <a:avLst/>
          </a:prstGeom>
          <a:solidFill>
            <a:srgbClr val="C9ABD1"/>
          </a:solidFill>
          <a:ln w="9525">
            <a:noFill/>
            <a:miter lim="800000"/>
            <a:headEnd/>
            <a:tailEnd/>
          </a:ln>
        </p:spPr>
        <p:txBody>
          <a:bodyPr/>
          <a:lstStyle/>
          <a:p>
            <a:endParaRPr lang="es-ES"/>
          </a:p>
        </p:txBody>
      </p:sp>
      <p:sp>
        <p:nvSpPr>
          <p:cNvPr id="45" name="Rectangle 43"/>
          <p:cNvSpPr>
            <a:spLocks noChangeArrowheads="1"/>
          </p:cNvSpPr>
          <p:nvPr/>
        </p:nvSpPr>
        <p:spPr bwMode="auto">
          <a:xfrm>
            <a:off x="4572000" y="3286125"/>
            <a:ext cx="0" cy="0"/>
          </a:xfrm>
          <a:prstGeom prst="rect">
            <a:avLst/>
          </a:prstGeom>
          <a:solidFill>
            <a:srgbClr val="CFB1D4"/>
          </a:solidFill>
          <a:ln w="9525">
            <a:noFill/>
            <a:miter lim="800000"/>
            <a:headEnd/>
            <a:tailEnd/>
          </a:ln>
        </p:spPr>
        <p:txBody>
          <a:bodyPr/>
          <a:lstStyle/>
          <a:p>
            <a:endParaRPr lang="es-ES"/>
          </a:p>
        </p:txBody>
      </p:sp>
      <p:sp>
        <p:nvSpPr>
          <p:cNvPr id="46" name="Rectangle 44"/>
          <p:cNvSpPr>
            <a:spLocks noChangeArrowheads="1"/>
          </p:cNvSpPr>
          <p:nvPr/>
        </p:nvSpPr>
        <p:spPr bwMode="auto">
          <a:xfrm>
            <a:off x="4572000" y="3286125"/>
            <a:ext cx="0" cy="0"/>
          </a:xfrm>
          <a:prstGeom prst="rect">
            <a:avLst/>
          </a:prstGeom>
          <a:solidFill>
            <a:srgbClr val="D5B7D7"/>
          </a:solidFill>
          <a:ln w="9525">
            <a:noFill/>
            <a:miter lim="800000"/>
            <a:headEnd/>
            <a:tailEnd/>
          </a:ln>
        </p:spPr>
        <p:txBody>
          <a:bodyPr/>
          <a:lstStyle/>
          <a:p>
            <a:endParaRPr lang="es-ES"/>
          </a:p>
        </p:txBody>
      </p:sp>
      <p:sp>
        <p:nvSpPr>
          <p:cNvPr id="47" name="Rectangle 45"/>
          <p:cNvSpPr>
            <a:spLocks noChangeArrowheads="1"/>
          </p:cNvSpPr>
          <p:nvPr/>
        </p:nvSpPr>
        <p:spPr bwMode="auto">
          <a:xfrm>
            <a:off x="4572000" y="3286125"/>
            <a:ext cx="0" cy="0"/>
          </a:xfrm>
          <a:prstGeom prst="rect">
            <a:avLst/>
          </a:prstGeom>
          <a:solidFill>
            <a:srgbClr val="DBBDDA"/>
          </a:solidFill>
          <a:ln w="9525">
            <a:noFill/>
            <a:miter lim="800000"/>
            <a:headEnd/>
            <a:tailEnd/>
          </a:ln>
        </p:spPr>
        <p:txBody>
          <a:bodyPr/>
          <a:lstStyle/>
          <a:p>
            <a:endParaRPr lang="es-ES"/>
          </a:p>
        </p:txBody>
      </p:sp>
      <p:sp>
        <p:nvSpPr>
          <p:cNvPr id="48" name="Rectangle 46"/>
          <p:cNvSpPr>
            <a:spLocks noChangeArrowheads="1"/>
          </p:cNvSpPr>
          <p:nvPr/>
        </p:nvSpPr>
        <p:spPr bwMode="auto">
          <a:xfrm>
            <a:off x="4572000" y="3286125"/>
            <a:ext cx="0" cy="0"/>
          </a:xfrm>
          <a:prstGeom prst="rect">
            <a:avLst/>
          </a:prstGeom>
          <a:solidFill>
            <a:srgbClr val="E1C3DD"/>
          </a:solidFill>
          <a:ln w="9525">
            <a:noFill/>
            <a:miter lim="800000"/>
            <a:headEnd/>
            <a:tailEnd/>
          </a:ln>
        </p:spPr>
        <p:txBody>
          <a:bodyPr/>
          <a:lstStyle/>
          <a:p>
            <a:endParaRPr lang="es-ES"/>
          </a:p>
        </p:txBody>
      </p:sp>
      <p:sp>
        <p:nvSpPr>
          <p:cNvPr id="49" name="Rectangle 47"/>
          <p:cNvSpPr>
            <a:spLocks noChangeArrowheads="1"/>
          </p:cNvSpPr>
          <p:nvPr/>
        </p:nvSpPr>
        <p:spPr bwMode="auto">
          <a:xfrm>
            <a:off x="4572000" y="3286125"/>
            <a:ext cx="0" cy="0"/>
          </a:xfrm>
          <a:prstGeom prst="rect">
            <a:avLst/>
          </a:prstGeom>
          <a:solidFill>
            <a:srgbClr val="E7C9E0"/>
          </a:solidFill>
          <a:ln w="9525">
            <a:noFill/>
            <a:miter lim="800000"/>
            <a:headEnd/>
            <a:tailEnd/>
          </a:ln>
        </p:spPr>
        <p:txBody>
          <a:bodyPr/>
          <a:lstStyle/>
          <a:p>
            <a:endParaRPr lang="es-ES"/>
          </a:p>
        </p:txBody>
      </p:sp>
      <p:sp>
        <p:nvSpPr>
          <p:cNvPr id="50" name="Rectangle 48"/>
          <p:cNvSpPr>
            <a:spLocks noChangeArrowheads="1"/>
          </p:cNvSpPr>
          <p:nvPr/>
        </p:nvSpPr>
        <p:spPr bwMode="auto">
          <a:xfrm>
            <a:off x="4572000" y="3286125"/>
            <a:ext cx="0" cy="0"/>
          </a:xfrm>
          <a:prstGeom prst="rect">
            <a:avLst/>
          </a:prstGeom>
          <a:solidFill>
            <a:srgbClr val="EDCFE3"/>
          </a:solidFill>
          <a:ln w="9525">
            <a:noFill/>
            <a:miter lim="800000"/>
            <a:headEnd/>
            <a:tailEnd/>
          </a:ln>
        </p:spPr>
        <p:txBody>
          <a:bodyPr/>
          <a:lstStyle/>
          <a:p>
            <a:endParaRPr lang="es-ES"/>
          </a:p>
        </p:txBody>
      </p:sp>
      <p:sp>
        <p:nvSpPr>
          <p:cNvPr id="51" name="Rectangle 49"/>
          <p:cNvSpPr>
            <a:spLocks noChangeArrowheads="1"/>
          </p:cNvSpPr>
          <p:nvPr/>
        </p:nvSpPr>
        <p:spPr bwMode="auto">
          <a:xfrm>
            <a:off x="4572000" y="3286125"/>
            <a:ext cx="0" cy="0"/>
          </a:xfrm>
          <a:prstGeom prst="rect">
            <a:avLst/>
          </a:prstGeom>
          <a:solidFill>
            <a:srgbClr val="EDCFE3"/>
          </a:solidFill>
          <a:ln w="9525">
            <a:noFill/>
            <a:miter lim="800000"/>
            <a:headEnd/>
            <a:tailEnd/>
          </a:ln>
        </p:spPr>
        <p:txBody>
          <a:bodyPr/>
          <a:lstStyle/>
          <a:p>
            <a:endParaRPr lang="es-ES"/>
          </a:p>
        </p:txBody>
      </p:sp>
      <p:sp>
        <p:nvSpPr>
          <p:cNvPr id="52" name="Rectangle 50"/>
          <p:cNvSpPr>
            <a:spLocks noChangeArrowheads="1"/>
          </p:cNvSpPr>
          <p:nvPr/>
        </p:nvSpPr>
        <p:spPr bwMode="auto">
          <a:xfrm>
            <a:off x="4410075" y="3324225"/>
            <a:ext cx="0" cy="180975"/>
          </a:xfrm>
          <a:prstGeom prst="rect">
            <a:avLst/>
          </a:prstGeom>
          <a:solidFill>
            <a:srgbClr val="8769B0"/>
          </a:solidFill>
          <a:ln w="9525">
            <a:noFill/>
            <a:miter lim="800000"/>
            <a:headEnd/>
            <a:tailEnd/>
          </a:ln>
        </p:spPr>
        <p:txBody>
          <a:bodyPr/>
          <a:lstStyle/>
          <a:p>
            <a:endParaRPr lang="es-ES"/>
          </a:p>
        </p:txBody>
      </p:sp>
      <p:sp>
        <p:nvSpPr>
          <p:cNvPr id="53" name="Rectangle 51"/>
          <p:cNvSpPr>
            <a:spLocks noChangeArrowheads="1"/>
          </p:cNvSpPr>
          <p:nvPr/>
        </p:nvSpPr>
        <p:spPr bwMode="auto">
          <a:xfrm>
            <a:off x="4410075" y="3324225"/>
            <a:ext cx="0" cy="0"/>
          </a:xfrm>
          <a:prstGeom prst="rect">
            <a:avLst/>
          </a:prstGeom>
          <a:solidFill>
            <a:srgbClr val="8D6FB3"/>
          </a:solidFill>
          <a:ln w="9525">
            <a:noFill/>
            <a:miter lim="800000"/>
            <a:headEnd/>
            <a:tailEnd/>
          </a:ln>
        </p:spPr>
        <p:txBody>
          <a:bodyPr/>
          <a:lstStyle/>
          <a:p>
            <a:endParaRPr lang="es-ES"/>
          </a:p>
        </p:txBody>
      </p:sp>
      <p:sp>
        <p:nvSpPr>
          <p:cNvPr id="54" name="Rectangle 52"/>
          <p:cNvSpPr>
            <a:spLocks noChangeArrowheads="1"/>
          </p:cNvSpPr>
          <p:nvPr/>
        </p:nvSpPr>
        <p:spPr bwMode="auto">
          <a:xfrm>
            <a:off x="4410075" y="3324225"/>
            <a:ext cx="0" cy="0"/>
          </a:xfrm>
          <a:prstGeom prst="rect">
            <a:avLst/>
          </a:prstGeom>
          <a:solidFill>
            <a:srgbClr val="9375B6"/>
          </a:solidFill>
          <a:ln w="9525">
            <a:noFill/>
            <a:miter lim="800000"/>
            <a:headEnd/>
            <a:tailEnd/>
          </a:ln>
        </p:spPr>
        <p:txBody>
          <a:bodyPr/>
          <a:lstStyle/>
          <a:p>
            <a:endParaRPr lang="es-ES"/>
          </a:p>
        </p:txBody>
      </p:sp>
      <p:sp>
        <p:nvSpPr>
          <p:cNvPr id="55" name="Rectangle 53"/>
          <p:cNvSpPr>
            <a:spLocks noChangeArrowheads="1"/>
          </p:cNvSpPr>
          <p:nvPr/>
        </p:nvSpPr>
        <p:spPr bwMode="auto">
          <a:xfrm>
            <a:off x="4410075" y="3324225"/>
            <a:ext cx="0" cy="0"/>
          </a:xfrm>
          <a:prstGeom prst="rect">
            <a:avLst/>
          </a:prstGeom>
          <a:solidFill>
            <a:srgbClr val="997BB9"/>
          </a:solidFill>
          <a:ln w="9525">
            <a:noFill/>
            <a:miter lim="800000"/>
            <a:headEnd/>
            <a:tailEnd/>
          </a:ln>
        </p:spPr>
        <p:txBody>
          <a:bodyPr/>
          <a:lstStyle/>
          <a:p>
            <a:endParaRPr lang="es-ES"/>
          </a:p>
        </p:txBody>
      </p:sp>
      <p:sp>
        <p:nvSpPr>
          <p:cNvPr id="56" name="Rectangle 54"/>
          <p:cNvSpPr>
            <a:spLocks noChangeArrowheads="1"/>
          </p:cNvSpPr>
          <p:nvPr/>
        </p:nvSpPr>
        <p:spPr bwMode="auto">
          <a:xfrm>
            <a:off x="4410075" y="3324225"/>
            <a:ext cx="0" cy="0"/>
          </a:xfrm>
          <a:prstGeom prst="rect">
            <a:avLst/>
          </a:prstGeom>
          <a:solidFill>
            <a:srgbClr val="9F81BC"/>
          </a:solidFill>
          <a:ln w="9525">
            <a:noFill/>
            <a:miter lim="800000"/>
            <a:headEnd/>
            <a:tailEnd/>
          </a:ln>
        </p:spPr>
        <p:txBody>
          <a:bodyPr/>
          <a:lstStyle/>
          <a:p>
            <a:endParaRPr lang="es-ES"/>
          </a:p>
        </p:txBody>
      </p:sp>
      <p:sp>
        <p:nvSpPr>
          <p:cNvPr id="57" name="Rectangle 55"/>
          <p:cNvSpPr>
            <a:spLocks noChangeArrowheads="1"/>
          </p:cNvSpPr>
          <p:nvPr/>
        </p:nvSpPr>
        <p:spPr bwMode="auto">
          <a:xfrm>
            <a:off x="4410075" y="3324225"/>
            <a:ext cx="0" cy="0"/>
          </a:xfrm>
          <a:prstGeom prst="rect">
            <a:avLst/>
          </a:prstGeom>
          <a:solidFill>
            <a:srgbClr val="A587BF"/>
          </a:solidFill>
          <a:ln w="9525">
            <a:noFill/>
            <a:miter lim="800000"/>
            <a:headEnd/>
            <a:tailEnd/>
          </a:ln>
        </p:spPr>
        <p:txBody>
          <a:bodyPr/>
          <a:lstStyle/>
          <a:p>
            <a:endParaRPr lang="es-ES"/>
          </a:p>
        </p:txBody>
      </p:sp>
      <p:sp>
        <p:nvSpPr>
          <p:cNvPr id="58" name="Rectangle 56"/>
          <p:cNvSpPr>
            <a:spLocks noChangeArrowheads="1"/>
          </p:cNvSpPr>
          <p:nvPr/>
        </p:nvSpPr>
        <p:spPr bwMode="auto">
          <a:xfrm>
            <a:off x="4410075" y="3324225"/>
            <a:ext cx="0" cy="0"/>
          </a:xfrm>
          <a:prstGeom prst="rect">
            <a:avLst/>
          </a:prstGeom>
          <a:solidFill>
            <a:srgbClr val="AB8DC2"/>
          </a:solidFill>
          <a:ln w="9525">
            <a:noFill/>
            <a:miter lim="800000"/>
            <a:headEnd/>
            <a:tailEnd/>
          </a:ln>
        </p:spPr>
        <p:txBody>
          <a:bodyPr/>
          <a:lstStyle/>
          <a:p>
            <a:endParaRPr lang="es-ES"/>
          </a:p>
        </p:txBody>
      </p:sp>
      <p:sp>
        <p:nvSpPr>
          <p:cNvPr id="59" name="Rectangle 57"/>
          <p:cNvSpPr>
            <a:spLocks noChangeArrowheads="1"/>
          </p:cNvSpPr>
          <p:nvPr/>
        </p:nvSpPr>
        <p:spPr bwMode="auto">
          <a:xfrm>
            <a:off x="4410075" y="3324225"/>
            <a:ext cx="0" cy="0"/>
          </a:xfrm>
          <a:prstGeom prst="rect">
            <a:avLst/>
          </a:prstGeom>
          <a:solidFill>
            <a:srgbClr val="B193C5"/>
          </a:solidFill>
          <a:ln w="9525">
            <a:noFill/>
            <a:miter lim="800000"/>
            <a:headEnd/>
            <a:tailEnd/>
          </a:ln>
        </p:spPr>
        <p:txBody>
          <a:bodyPr/>
          <a:lstStyle/>
          <a:p>
            <a:endParaRPr lang="es-ES"/>
          </a:p>
        </p:txBody>
      </p:sp>
      <p:sp>
        <p:nvSpPr>
          <p:cNvPr id="60" name="Rectangle 58"/>
          <p:cNvSpPr>
            <a:spLocks noChangeArrowheads="1"/>
          </p:cNvSpPr>
          <p:nvPr/>
        </p:nvSpPr>
        <p:spPr bwMode="auto">
          <a:xfrm>
            <a:off x="4410075" y="3324225"/>
            <a:ext cx="0" cy="0"/>
          </a:xfrm>
          <a:prstGeom prst="rect">
            <a:avLst/>
          </a:prstGeom>
          <a:solidFill>
            <a:srgbClr val="B799C8"/>
          </a:solidFill>
          <a:ln w="9525">
            <a:noFill/>
            <a:miter lim="800000"/>
            <a:headEnd/>
            <a:tailEnd/>
          </a:ln>
        </p:spPr>
        <p:txBody>
          <a:bodyPr/>
          <a:lstStyle/>
          <a:p>
            <a:endParaRPr lang="es-ES"/>
          </a:p>
        </p:txBody>
      </p:sp>
      <p:sp>
        <p:nvSpPr>
          <p:cNvPr id="61" name="Rectangle 59"/>
          <p:cNvSpPr>
            <a:spLocks noChangeArrowheads="1"/>
          </p:cNvSpPr>
          <p:nvPr/>
        </p:nvSpPr>
        <p:spPr bwMode="auto">
          <a:xfrm>
            <a:off x="4410075" y="3324225"/>
            <a:ext cx="0" cy="0"/>
          </a:xfrm>
          <a:prstGeom prst="rect">
            <a:avLst/>
          </a:prstGeom>
          <a:solidFill>
            <a:srgbClr val="BD9FCB"/>
          </a:solidFill>
          <a:ln w="9525">
            <a:noFill/>
            <a:miter lim="800000"/>
            <a:headEnd/>
            <a:tailEnd/>
          </a:ln>
        </p:spPr>
        <p:txBody>
          <a:bodyPr/>
          <a:lstStyle/>
          <a:p>
            <a:endParaRPr lang="es-ES"/>
          </a:p>
        </p:txBody>
      </p:sp>
      <p:sp>
        <p:nvSpPr>
          <p:cNvPr id="62" name="Rectangle 60"/>
          <p:cNvSpPr>
            <a:spLocks noChangeArrowheads="1"/>
          </p:cNvSpPr>
          <p:nvPr/>
        </p:nvSpPr>
        <p:spPr bwMode="auto">
          <a:xfrm>
            <a:off x="4410075" y="3324225"/>
            <a:ext cx="0" cy="0"/>
          </a:xfrm>
          <a:prstGeom prst="rect">
            <a:avLst/>
          </a:prstGeom>
          <a:solidFill>
            <a:srgbClr val="C3A5CE"/>
          </a:solidFill>
          <a:ln w="9525">
            <a:noFill/>
            <a:miter lim="800000"/>
            <a:headEnd/>
            <a:tailEnd/>
          </a:ln>
        </p:spPr>
        <p:txBody>
          <a:bodyPr/>
          <a:lstStyle/>
          <a:p>
            <a:endParaRPr lang="es-ES"/>
          </a:p>
        </p:txBody>
      </p:sp>
      <p:sp>
        <p:nvSpPr>
          <p:cNvPr id="63" name="Rectangle 61"/>
          <p:cNvSpPr>
            <a:spLocks noChangeArrowheads="1"/>
          </p:cNvSpPr>
          <p:nvPr/>
        </p:nvSpPr>
        <p:spPr bwMode="auto">
          <a:xfrm>
            <a:off x="4410075" y="3324225"/>
            <a:ext cx="0" cy="0"/>
          </a:xfrm>
          <a:prstGeom prst="rect">
            <a:avLst/>
          </a:prstGeom>
          <a:solidFill>
            <a:srgbClr val="C9ABD1"/>
          </a:solidFill>
          <a:ln w="9525">
            <a:noFill/>
            <a:miter lim="800000"/>
            <a:headEnd/>
            <a:tailEnd/>
          </a:ln>
        </p:spPr>
        <p:txBody>
          <a:bodyPr/>
          <a:lstStyle/>
          <a:p>
            <a:endParaRPr lang="es-ES"/>
          </a:p>
        </p:txBody>
      </p:sp>
      <p:sp>
        <p:nvSpPr>
          <p:cNvPr id="64" name="Rectangle 62"/>
          <p:cNvSpPr>
            <a:spLocks noChangeArrowheads="1"/>
          </p:cNvSpPr>
          <p:nvPr/>
        </p:nvSpPr>
        <p:spPr bwMode="auto">
          <a:xfrm>
            <a:off x="4410075" y="3324225"/>
            <a:ext cx="0" cy="0"/>
          </a:xfrm>
          <a:prstGeom prst="rect">
            <a:avLst/>
          </a:prstGeom>
          <a:solidFill>
            <a:srgbClr val="CFB1D4"/>
          </a:solidFill>
          <a:ln w="9525">
            <a:noFill/>
            <a:miter lim="800000"/>
            <a:headEnd/>
            <a:tailEnd/>
          </a:ln>
        </p:spPr>
        <p:txBody>
          <a:bodyPr/>
          <a:lstStyle/>
          <a:p>
            <a:endParaRPr lang="es-ES"/>
          </a:p>
        </p:txBody>
      </p:sp>
      <p:sp>
        <p:nvSpPr>
          <p:cNvPr id="65" name="Rectangle 63"/>
          <p:cNvSpPr>
            <a:spLocks noChangeArrowheads="1"/>
          </p:cNvSpPr>
          <p:nvPr/>
        </p:nvSpPr>
        <p:spPr bwMode="auto">
          <a:xfrm>
            <a:off x="4410075" y="3324225"/>
            <a:ext cx="0" cy="0"/>
          </a:xfrm>
          <a:prstGeom prst="rect">
            <a:avLst/>
          </a:prstGeom>
          <a:solidFill>
            <a:srgbClr val="D5B7D7"/>
          </a:solidFill>
          <a:ln w="9525">
            <a:noFill/>
            <a:miter lim="800000"/>
            <a:headEnd/>
            <a:tailEnd/>
          </a:ln>
        </p:spPr>
        <p:txBody>
          <a:bodyPr/>
          <a:lstStyle/>
          <a:p>
            <a:endParaRPr lang="es-ES"/>
          </a:p>
        </p:txBody>
      </p:sp>
      <p:sp>
        <p:nvSpPr>
          <p:cNvPr id="66" name="Rectangle 64"/>
          <p:cNvSpPr>
            <a:spLocks noChangeArrowheads="1"/>
          </p:cNvSpPr>
          <p:nvPr/>
        </p:nvSpPr>
        <p:spPr bwMode="auto">
          <a:xfrm>
            <a:off x="4410075" y="3324225"/>
            <a:ext cx="0" cy="0"/>
          </a:xfrm>
          <a:prstGeom prst="rect">
            <a:avLst/>
          </a:prstGeom>
          <a:solidFill>
            <a:srgbClr val="DBBDDA"/>
          </a:solidFill>
          <a:ln w="9525">
            <a:noFill/>
            <a:miter lim="800000"/>
            <a:headEnd/>
            <a:tailEnd/>
          </a:ln>
        </p:spPr>
        <p:txBody>
          <a:bodyPr/>
          <a:lstStyle/>
          <a:p>
            <a:endParaRPr lang="es-ES"/>
          </a:p>
        </p:txBody>
      </p:sp>
      <p:sp>
        <p:nvSpPr>
          <p:cNvPr id="67" name="Rectangle 65"/>
          <p:cNvSpPr>
            <a:spLocks noChangeArrowheads="1"/>
          </p:cNvSpPr>
          <p:nvPr/>
        </p:nvSpPr>
        <p:spPr bwMode="auto">
          <a:xfrm>
            <a:off x="4410075" y="3324225"/>
            <a:ext cx="0" cy="0"/>
          </a:xfrm>
          <a:prstGeom prst="rect">
            <a:avLst/>
          </a:prstGeom>
          <a:solidFill>
            <a:srgbClr val="E1C3DD"/>
          </a:solidFill>
          <a:ln w="9525">
            <a:noFill/>
            <a:miter lim="800000"/>
            <a:headEnd/>
            <a:tailEnd/>
          </a:ln>
        </p:spPr>
        <p:txBody>
          <a:bodyPr/>
          <a:lstStyle/>
          <a:p>
            <a:endParaRPr lang="es-ES"/>
          </a:p>
        </p:txBody>
      </p:sp>
      <p:sp>
        <p:nvSpPr>
          <p:cNvPr id="68" name="Rectangle 66"/>
          <p:cNvSpPr>
            <a:spLocks noChangeArrowheads="1"/>
          </p:cNvSpPr>
          <p:nvPr/>
        </p:nvSpPr>
        <p:spPr bwMode="auto">
          <a:xfrm>
            <a:off x="4410075" y="3324225"/>
            <a:ext cx="0" cy="0"/>
          </a:xfrm>
          <a:prstGeom prst="rect">
            <a:avLst/>
          </a:prstGeom>
          <a:solidFill>
            <a:srgbClr val="E7C9E0"/>
          </a:solidFill>
          <a:ln w="9525">
            <a:noFill/>
            <a:miter lim="800000"/>
            <a:headEnd/>
            <a:tailEnd/>
          </a:ln>
        </p:spPr>
        <p:txBody>
          <a:bodyPr/>
          <a:lstStyle/>
          <a:p>
            <a:endParaRPr lang="es-ES"/>
          </a:p>
        </p:txBody>
      </p:sp>
      <p:sp>
        <p:nvSpPr>
          <p:cNvPr id="69" name="Rectangle 67"/>
          <p:cNvSpPr>
            <a:spLocks noChangeArrowheads="1"/>
          </p:cNvSpPr>
          <p:nvPr/>
        </p:nvSpPr>
        <p:spPr bwMode="auto">
          <a:xfrm>
            <a:off x="4410075" y="3324225"/>
            <a:ext cx="0" cy="0"/>
          </a:xfrm>
          <a:prstGeom prst="rect">
            <a:avLst/>
          </a:prstGeom>
          <a:solidFill>
            <a:srgbClr val="EDCFE3"/>
          </a:solidFill>
          <a:ln w="9525">
            <a:noFill/>
            <a:miter lim="800000"/>
            <a:headEnd/>
            <a:tailEnd/>
          </a:ln>
        </p:spPr>
        <p:txBody>
          <a:bodyPr/>
          <a:lstStyle/>
          <a:p>
            <a:endParaRPr lang="es-ES"/>
          </a:p>
        </p:txBody>
      </p:sp>
      <p:sp>
        <p:nvSpPr>
          <p:cNvPr id="70" name="Rectangle 68"/>
          <p:cNvSpPr>
            <a:spLocks noChangeArrowheads="1"/>
          </p:cNvSpPr>
          <p:nvPr/>
        </p:nvSpPr>
        <p:spPr bwMode="auto">
          <a:xfrm>
            <a:off x="4410075" y="3324225"/>
            <a:ext cx="0" cy="0"/>
          </a:xfrm>
          <a:prstGeom prst="rect">
            <a:avLst/>
          </a:prstGeom>
          <a:solidFill>
            <a:srgbClr val="EDCFE3"/>
          </a:solidFill>
          <a:ln w="9525">
            <a:noFill/>
            <a:miter lim="800000"/>
            <a:headEnd/>
            <a:tailEnd/>
          </a:ln>
        </p:spPr>
        <p:txBody>
          <a:bodyPr/>
          <a:lstStyle/>
          <a:p>
            <a:endParaRPr lang="es-ES"/>
          </a:p>
        </p:txBody>
      </p:sp>
      <p:sp>
        <p:nvSpPr>
          <p:cNvPr id="71" name="Rectangle 69"/>
          <p:cNvSpPr>
            <a:spLocks noChangeArrowheads="1"/>
          </p:cNvSpPr>
          <p:nvPr/>
        </p:nvSpPr>
        <p:spPr bwMode="auto">
          <a:xfrm>
            <a:off x="4410075" y="3324225"/>
            <a:ext cx="0" cy="180975"/>
          </a:xfrm>
          <a:prstGeom prst="rect">
            <a:avLst/>
          </a:prstGeom>
          <a:solidFill>
            <a:srgbClr val="8769B0"/>
          </a:solidFill>
          <a:ln w="9525">
            <a:noFill/>
            <a:miter lim="800000"/>
            <a:headEnd/>
            <a:tailEnd/>
          </a:ln>
        </p:spPr>
        <p:txBody>
          <a:bodyPr/>
          <a:lstStyle/>
          <a:p>
            <a:endParaRPr lang="es-ES"/>
          </a:p>
        </p:txBody>
      </p:sp>
      <p:sp>
        <p:nvSpPr>
          <p:cNvPr id="72" name="Rectangle 70"/>
          <p:cNvSpPr>
            <a:spLocks noChangeArrowheads="1"/>
          </p:cNvSpPr>
          <p:nvPr/>
        </p:nvSpPr>
        <p:spPr bwMode="auto">
          <a:xfrm>
            <a:off x="4410075" y="3324225"/>
            <a:ext cx="0" cy="0"/>
          </a:xfrm>
          <a:prstGeom prst="rect">
            <a:avLst/>
          </a:prstGeom>
          <a:solidFill>
            <a:srgbClr val="8D6FB3"/>
          </a:solidFill>
          <a:ln w="9525">
            <a:noFill/>
            <a:miter lim="800000"/>
            <a:headEnd/>
            <a:tailEnd/>
          </a:ln>
        </p:spPr>
        <p:txBody>
          <a:bodyPr/>
          <a:lstStyle/>
          <a:p>
            <a:endParaRPr lang="es-ES"/>
          </a:p>
        </p:txBody>
      </p:sp>
      <p:sp>
        <p:nvSpPr>
          <p:cNvPr id="73" name="Rectangle 71"/>
          <p:cNvSpPr>
            <a:spLocks noChangeArrowheads="1"/>
          </p:cNvSpPr>
          <p:nvPr/>
        </p:nvSpPr>
        <p:spPr bwMode="auto">
          <a:xfrm>
            <a:off x="4410075" y="3324225"/>
            <a:ext cx="0" cy="0"/>
          </a:xfrm>
          <a:prstGeom prst="rect">
            <a:avLst/>
          </a:prstGeom>
          <a:solidFill>
            <a:srgbClr val="9375B6"/>
          </a:solidFill>
          <a:ln w="9525">
            <a:noFill/>
            <a:miter lim="800000"/>
            <a:headEnd/>
            <a:tailEnd/>
          </a:ln>
        </p:spPr>
        <p:txBody>
          <a:bodyPr/>
          <a:lstStyle/>
          <a:p>
            <a:endParaRPr lang="es-ES"/>
          </a:p>
        </p:txBody>
      </p:sp>
      <p:sp>
        <p:nvSpPr>
          <p:cNvPr id="74" name="Rectangle 72"/>
          <p:cNvSpPr>
            <a:spLocks noChangeArrowheads="1"/>
          </p:cNvSpPr>
          <p:nvPr/>
        </p:nvSpPr>
        <p:spPr bwMode="auto">
          <a:xfrm>
            <a:off x="4410075" y="3324225"/>
            <a:ext cx="0" cy="0"/>
          </a:xfrm>
          <a:prstGeom prst="rect">
            <a:avLst/>
          </a:prstGeom>
          <a:solidFill>
            <a:srgbClr val="997BB9"/>
          </a:solidFill>
          <a:ln w="9525">
            <a:noFill/>
            <a:miter lim="800000"/>
            <a:headEnd/>
            <a:tailEnd/>
          </a:ln>
        </p:spPr>
        <p:txBody>
          <a:bodyPr/>
          <a:lstStyle/>
          <a:p>
            <a:endParaRPr lang="es-ES"/>
          </a:p>
        </p:txBody>
      </p:sp>
      <p:sp>
        <p:nvSpPr>
          <p:cNvPr id="75" name="Rectangle 73"/>
          <p:cNvSpPr>
            <a:spLocks noChangeArrowheads="1"/>
          </p:cNvSpPr>
          <p:nvPr/>
        </p:nvSpPr>
        <p:spPr bwMode="auto">
          <a:xfrm>
            <a:off x="4410075" y="3324225"/>
            <a:ext cx="0" cy="0"/>
          </a:xfrm>
          <a:prstGeom prst="rect">
            <a:avLst/>
          </a:prstGeom>
          <a:solidFill>
            <a:srgbClr val="9F81BC"/>
          </a:solidFill>
          <a:ln w="9525">
            <a:noFill/>
            <a:miter lim="800000"/>
            <a:headEnd/>
            <a:tailEnd/>
          </a:ln>
        </p:spPr>
        <p:txBody>
          <a:bodyPr/>
          <a:lstStyle/>
          <a:p>
            <a:endParaRPr lang="es-ES"/>
          </a:p>
        </p:txBody>
      </p:sp>
      <p:sp>
        <p:nvSpPr>
          <p:cNvPr id="76" name="Rectangle 74"/>
          <p:cNvSpPr>
            <a:spLocks noChangeArrowheads="1"/>
          </p:cNvSpPr>
          <p:nvPr/>
        </p:nvSpPr>
        <p:spPr bwMode="auto">
          <a:xfrm>
            <a:off x="4410075" y="3324225"/>
            <a:ext cx="0" cy="0"/>
          </a:xfrm>
          <a:prstGeom prst="rect">
            <a:avLst/>
          </a:prstGeom>
          <a:solidFill>
            <a:srgbClr val="A587BF"/>
          </a:solidFill>
          <a:ln w="9525">
            <a:noFill/>
            <a:miter lim="800000"/>
            <a:headEnd/>
            <a:tailEnd/>
          </a:ln>
        </p:spPr>
        <p:txBody>
          <a:bodyPr/>
          <a:lstStyle/>
          <a:p>
            <a:endParaRPr lang="es-ES"/>
          </a:p>
        </p:txBody>
      </p:sp>
      <p:sp>
        <p:nvSpPr>
          <p:cNvPr id="77" name="Rectangle 75"/>
          <p:cNvSpPr>
            <a:spLocks noChangeArrowheads="1"/>
          </p:cNvSpPr>
          <p:nvPr/>
        </p:nvSpPr>
        <p:spPr bwMode="auto">
          <a:xfrm>
            <a:off x="4410075" y="3324225"/>
            <a:ext cx="0" cy="0"/>
          </a:xfrm>
          <a:prstGeom prst="rect">
            <a:avLst/>
          </a:prstGeom>
          <a:solidFill>
            <a:srgbClr val="AB8DC2"/>
          </a:solidFill>
          <a:ln w="9525">
            <a:noFill/>
            <a:miter lim="800000"/>
            <a:headEnd/>
            <a:tailEnd/>
          </a:ln>
        </p:spPr>
        <p:txBody>
          <a:bodyPr/>
          <a:lstStyle/>
          <a:p>
            <a:endParaRPr lang="es-ES"/>
          </a:p>
        </p:txBody>
      </p:sp>
      <p:sp>
        <p:nvSpPr>
          <p:cNvPr id="78" name="Rectangle 76"/>
          <p:cNvSpPr>
            <a:spLocks noChangeArrowheads="1"/>
          </p:cNvSpPr>
          <p:nvPr/>
        </p:nvSpPr>
        <p:spPr bwMode="auto">
          <a:xfrm>
            <a:off x="4410075" y="3324225"/>
            <a:ext cx="0" cy="0"/>
          </a:xfrm>
          <a:prstGeom prst="rect">
            <a:avLst/>
          </a:prstGeom>
          <a:solidFill>
            <a:srgbClr val="B193C5"/>
          </a:solidFill>
          <a:ln w="9525">
            <a:noFill/>
            <a:miter lim="800000"/>
            <a:headEnd/>
            <a:tailEnd/>
          </a:ln>
        </p:spPr>
        <p:txBody>
          <a:bodyPr/>
          <a:lstStyle/>
          <a:p>
            <a:endParaRPr lang="es-ES"/>
          </a:p>
        </p:txBody>
      </p:sp>
      <p:sp>
        <p:nvSpPr>
          <p:cNvPr id="79" name="Rectangle 77"/>
          <p:cNvSpPr>
            <a:spLocks noChangeArrowheads="1"/>
          </p:cNvSpPr>
          <p:nvPr/>
        </p:nvSpPr>
        <p:spPr bwMode="auto">
          <a:xfrm>
            <a:off x="4410075" y="3324225"/>
            <a:ext cx="0" cy="0"/>
          </a:xfrm>
          <a:prstGeom prst="rect">
            <a:avLst/>
          </a:prstGeom>
          <a:solidFill>
            <a:srgbClr val="B799C8"/>
          </a:solidFill>
          <a:ln w="9525">
            <a:noFill/>
            <a:miter lim="800000"/>
            <a:headEnd/>
            <a:tailEnd/>
          </a:ln>
        </p:spPr>
        <p:txBody>
          <a:bodyPr/>
          <a:lstStyle/>
          <a:p>
            <a:endParaRPr lang="es-ES"/>
          </a:p>
        </p:txBody>
      </p:sp>
      <p:sp>
        <p:nvSpPr>
          <p:cNvPr id="80" name="Rectangle 78"/>
          <p:cNvSpPr>
            <a:spLocks noChangeArrowheads="1"/>
          </p:cNvSpPr>
          <p:nvPr/>
        </p:nvSpPr>
        <p:spPr bwMode="auto">
          <a:xfrm>
            <a:off x="4410075" y="3324225"/>
            <a:ext cx="0" cy="0"/>
          </a:xfrm>
          <a:prstGeom prst="rect">
            <a:avLst/>
          </a:prstGeom>
          <a:solidFill>
            <a:srgbClr val="BD9FCB"/>
          </a:solidFill>
          <a:ln w="9525">
            <a:noFill/>
            <a:miter lim="800000"/>
            <a:headEnd/>
            <a:tailEnd/>
          </a:ln>
        </p:spPr>
        <p:txBody>
          <a:bodyPr/>
          <a:lstStyle/>
          <a:p>
            <a:endParaRPr lang="es-ES"/>
          </a:p>
        </p:txBody>
      </p:sp>
      <p:sp>
        <p:nvSpPr>
          <p:cNvPr id="81" name="Rectangle 79"/>
          <p:cNvSpPr>
            <a:spLocks noChangeArrowheads="1"/>
          </p:cNvSpPr>
          <p:nvPr/>
        </p:nvSpPr>
        <p:spPr bwMode="auto">
          <a:xfrm>
            <a:off x="4410075" y="3324225"/>
            <a:ext cx="0" cy="0"/>
          </a:xfrm>
          <a:prstGeom prst="rect">
            <a:avLst/>
          </a:prstGeom>
          <a:solidFill>
            <a:srgbClr val="C3A5CE"/>
          </a:solidFill>
          <a:ln w="9525">
            <a:noFill/>
            <a:miter lim="800000"/>
            <a:headEnd/>
            <a:tailEnd/>
          </a:ln>
        </p:spPr>
        <p:txBody>
          <a:bodyPr/>
          <a:lstStyle/>
          <a:p>
            <a:endParaRPr lang="es-ES"/>
          </a:p>
        </p:txBody>
      </p:sp>
      <p:sp>
        <p:nvSpPr>
          <p:cNvPr id="82" name="Rectangle 80"/>
          <p:cNvSpPr>
            <a:spLocks noChangeArrowheads="1"/>
          </p:cNvSpPr>
          <p:nvPr/>
        </p:nvSpPr>
        <p:spPr bwMode="auto">
          <a:xfrm>
            <a:off x="4410075" y="3324225"/>
            <a:ext cx="0" cy="0"/>
          </a:xfrm>
          <a:prstGeom prst="rect">
            <a:avLst/>
          </a:prstGeom>
          <a:solidFill>
            <a:srgbClr val="C9ABD1"/>
          </a:solidFill>
          <a:ln w="9525">
            <a:noFill/>
            <a:miter lim="800000"/>
            <a:headEnd/>
            <a:tailEnd/>
          </a:ln>
        </p:spPr>
        <p:txBody>
          <a:bodyPr/>
          <a:lstStyle/>
          <a:p>
            <a:endParaRPr lang="es-ES"/>
          </a:p>
        </p:txBody>
      </p:sp>
      <p:sp>
        <p:nvSpPr>
          <p:cNvPr id="83" name="Rectangle 81"/>
          <p:cNvSpPr>
            <a:spLocks noChangeArrowheads="1"/>
          </p:cNvSpPr>
          <p:nvPr/>
        </p:nvSpPr>
        <p:spPr bwMode="auto">
          <a:xfrm>
            <a:off x="4410075" y="3324225"/>
            <a:ext cx="0" cy="0"/>
          </a:xfrm>
          <a:prstGeom prst="rect">
            <a:avLst/>
          </a:prstGeom>
          <a:solidFill>
            <a:srgbClr val="CFB1D4"/>
          </a:solidFill>
          <a:ln w="9525">
            <a:noFill/>
            <a:miter lim="800000"/>
            <a:headEnd/>
            <a:tailEnd/>
          </a:ln>
        </p:spPr>
        <p:txBody>
          <a:bodyPr/>
          <a:lstStyle/>
          <a:p>
            <a:endParaRPr lang="es-ES"/>
          </a:p>
        </p:txBody>
      </p:sp>
      <p:sp>
        <p:nvSpPr>
          <p:cNvPr id="84" name="Rectangle 82"/>
          <p:cNvSpPr>
            <a:spLocks noChangeArrowheads="1"/>
          </p:cNvSpPr>
          <p:nvPr/>
        </p:nvSpPr>
        <p:spPr bwMode="auto">
          <a:xfrm>
            <a:off x="4410075" y="3324225"/>
            <a:ext cx="0" cy="0"/>
          </a:xfrm>
          <a:prstGeom prst="rect">
            <a:avLst/>
          </a:prstGeom>
          <a:solidFill>
            <a:srgbClr val="D5B7D7"/>
          </a:solidFill>
          <a:ln w="9525">
            <a:noFill/>
            <a:miter lim="800000"/>
            <a:headEnd/>
            <a:tailEnd/>
          </a:ln>
        </p:spPr>
        <p:txBody>
          <a:bodyPr/>
          <a:lstStyle/>
          <a:p>
            <a:endParaRPr lang="es-ES"/>
          </a:p>
        </p:txBody>
      </p:sp>
      <p:sp>
        <p:nvSpPr>
          <p:cNvPr id="85" name="Rectangle 83"/>
          <p:cNvSpPr>
            <a:spLocks noChangeArrowheads="1"/>
          </p:cNvSpPr>
          <p:nvPr/>
        </p:nvSpPr>
        <p:spPr bwMode="auto">
          <a:xfrm>
            <a:off x="4410075" y="3324225"/>
            <a:ext cx="0" cy="0"/>
          </a:xfrm>
          <a:prstGeom prst="rect">
            <a:avLst/>
          </a:prstGeom>
          <a:solidFill>
            <a:srgbClr val="DBBDDA"/>
          </a:solidFill>
          <a:ln w="9525">
            <a:noFill/>
            <a:miter lim="800000"/>
            <a:headEnd/>
            <a:tailEnd/>
          </a:ln>
        </p:spPr>
        <p:txBody>
          <a:bodyPr/>
          <a:lstStyle/>
          <a:p>
            <a:endParaRPr lang="es-ES"/>
          </a:p>
        </p:txBody>
      </p:sp>
      <p:sp>
        <p:nvSpPr>
          <p:cNvPr id="86" name="Rectangle 84"/>
          <p:cNvSpPr>
            <a:spLocks noChangeArrowheads="1"/>
          </p:cNvSpPr>
          <p:nvPr/>
        </p:nvSpPr>
        <p:spPr bwMode="auto">
          <a:xfrm>
            <a:off x="4410075" y="3324225"/>
            <a:ext cx="0" cy="0"/>
          </a:xfrm>
          <a:prstGeom prst="rect">
            <a:avLst/>
          </a:prstGeom>
          <a:solidFill>
            <a:srgbClr val="E1C3DD"/>
          </a:solidFill>
          <a:ln w="9525">
            <a:noFill/>
            <a:miter lim="800000"/>
            <a:headEnd/>
            <a:tailEnd/>
          </a:ln>
        </p:spPr>
        <p:txBody>
          <a:bodyPr/>
          <a:lstStyle/>
          <a:p>
            <a:endParaRPr lang="es-ES"/>
          </a:p>
        </p:txBody>
      </p:sp>
      <p:sp>
        <p:nvSpPr>
          <p:cNvPr id="87" name="Rectangle 85"/>
          <p:cNvSpPr>
            <a:spLocks noChangeArrowheads="1"/>
          </p:cNvSpPr>
          <p:nvPr/>
        </p:nvSpPr>
        <p:spPr bwMode="auto">
          <a:xfrm>
            <a:off x="4410075" y="3324225"/>
            <a:ext cx="0" cy="0"/>
          </a:xfrm>
          <a:prstGeom prst="rect">
            <a:avLst/>
          </a:prstGeom>
          <a:solidFill>
            <a:srgbClr val="E7C9E0"/>
          </a:solidFill>
          <a:ln w="9525">
            <a:noFill/>
            <a:miter lim="800000"/>
            <a:headEnd/>
            <a:tailEnd/>
          </a:ln>
        </p:spPr>
        <p:txBody>
          <a:bodyPr/>
          <a:lstStyle/>
          <a:p>
            <a:endParaRPr lang="es-ES"/>
          </a:p>
        </p:txBody>
      </p:sp>
      <p:sp>
        <p:nvSpPr>
          <p:cNvPr id="88" name="Rectangle 86"/>
          <p:cNvSpPr>
            <a:spLocks noChangeArrowheads="1"/>
          </p:cNvSpPr>
          <p:nvPr/>
        </p:nvSpPr>
        <p:spPr bwMode="auto">
          <a:xfrm>
            <a:off x="4410075" y="3324225"/>
            <a:ext cx="0" cy="0"/>
          </a:xfrm>
          <a:prstGeom prst="rect">
            <a:avLst/>
          </a:prstGeom>
          <a:solidFill>
            <a:srgbClr val="EDCFE3"/>
          </a:solidFill>
          <a:ln w="9525">
            <a:noFill/>
            <a:miter lim="800000"/>
            <a:headEnd/>
            <a:tailEnd/>
          </a:ln>
        </p:spPr>
        <p:txBody>
          <a:bodyPr/>
          <a:lstStyle/>
          <a:p>
            <a:endParaRPr lang="es-ES"/>
          </a:p>
        </p:txBody>
      </p:sp>
      <p:sp>
        <p:nvSpPr>
          <p:cNvPr id="89" name="Rectangle 87"/>
          <p:cNvSpPr>
            <a:spLocks noChangeArrowheads="1"/>
          </p:cNvSpPr>
          <p:nvPr/>
        </p:nvSpPr>
        <p:spPr bwMode="auto">
          <a:xfrm>
            <a:off x="4410075" y="3324225"/>
            <a:ext cx="0" cy="0"/>
          </a:xfrm>
          <a:prstGeom prst="rect">
            <a:avLst/>
          </a:prstGeom>
          <a:solidFill>
            <a:srgbClr val="EDCFE3"/>
          </a:solidFill>
          <a:ln w="9525">
            <a:noFill/>
            <a:miter lim="800000"/>
            <a:headEnd/>
            <a:tailEnd/>
          </a:ln>
        </p:spPr>
        <p:txBody>
          <a:bodyPr/>
          <a:lstStyle/>
          <a:p>
            <a:endParaRPr lang="es-ES"/>
          </a:p>
        </p:txBody>
      </p:sp>
      <p:grpSp>
        <p:nvGrpSpPr>
          <p:cNvPr id="90" name="Group 88"/>
          <p:cNvGrpSpPr>
            <a:grpSpLocks/>
          </p:cNvGrpSpPr>
          <p:nvPr/>
        </p:nvGrpSpPr>
        <p:grpSpPr bwMode="auto">
          <a:xfrm>
            <a:off x="533400" y="1328738"/>
            <a:ext cx="2362200" cy="957262"/>
            <a:chOff x="336" y="765"/>
            <a:chExt cx="1488" cy="603"/>
          </a:xfrm>
        </p:grpSpPr>
        <p:sp>
          <p:nvSpPr>
            <p:cNvPr id="91" name="Text Box 89"/>
            <p:cNvSpPr txBox="1">
              <a:spLocks noChangeArrowheads="1"/>
            </p:cNvSpPr>
            <p:nvPr/>
          </p:nvSpPr>
          <p:spPr bwMode="auto">
            <a:xfrm>
              <a:off x="336" y="765"/>
              <a:ext cx="1488" cy="409"/>
            </a:xfrm>
            <a:prstGeom prst="rect">
              <a:avLst/>
            </a:prstGeom>
            <a:solidFill>
              <a:srgbClr val="CCFFFF"/>
            </a:solidFill>
            <a:ln w="9525">
              <a:solidFill>
                <a:schemeClr val="tx2"/>
              </a:solidFill>
              <a:miter lim="800000"/>
              <a:headEnd/>
              <a:tailEnd type="none" w="lg" len="med"/>
            </a:ln>
            <a:effectLst>
              <a:outerShdw dist="35921" dir="2700000" algn="ctr" rotWithShape="0">
                <a:srgbClr val="808080"/>
              </a:outerShdw>
            </a:effectLst>
          </p:spPr>
          <p:txBody>
            <a:bodyPr lIns="90000" tIns="46800" rIns="90000" bIns="46800" anchor="ctr">
              <a:spAutoFit/>
            </a:bodyPr>
            <a:lstStyle/>
            <a:p>
              <a:pPr eaLnBrk="0" hangingPunct="0">
                <a:spcBef>
                  <a:spcPct val="50000"/>
                </a:spcBef>
              </a:pPr>
              <a:r>
                <a:rPr lang="es-ES_tradnl" sz="1200">
                  <a:latin typeface="Arial" charset="0"/>
                </a:rPr>
                <a:t>Fase permanente en células que no entran nunca en mitosis. Estado de quiescencia.</a:t>
              </a:r>
            </a:p>
          </p:txBody>
        </p:sp>
        <p:sp>
          <p:nvSpPr>
            <p:cNvPr id="92" name="Freeform 90"/>
            <p:cNvSpPr>
              <a:spLocks/>
            </p:cNvSpPr>
            <p:nvPr/>
          </p:nvSpPr>
          <p:spPr bwMode="auto">
            <a:xfrm>
              <a:off x="432" y="1176"/>
              <a:ext cx="432" cy="192"/>
            </a:xfrm>
            <a:custGeom>
              <a:avLst/>
              <a:gdLst/>
              <a:ahLst/>
              <a:cxnLst>
                <a:cxn ang="0">
                  <a:pos x="0" y="0"/>
                </a:cxn>
                <a:cxn ang="0">
                  <a:pos x="0" y="192"/>
                </a:cxn>
                <a:cxn ang="0">
                  <a:pos x="432" y="192"/>
                </a:cxn>
              </a:cxnLst>
              <a:rect l="0" t="0" r="r" b="b"/>
              <a:pathLst>
                <a:path w="432" h="192">
                  <a:moveTo>
                    <a:pt x="0" y="0"/>
                  </a:moveTo>
                  <a:lnTo>
                    <a:pt x="0" y="192"/>
                  </a:lnTo>
                  <a:lnTo>
                    <a:pt x="432" y="192"/>
                  </a:lnTo>
                </a:path>
              </a:pathLst>
            </a:custGeom>
            <a:noFill/>
            <a:ln w="12700" cap="flat" cmpd="sng">
              <a:solidFill>
                <a:schemeClr val="tx2"/>
              </a:solidFill>
              <a:prstDash val="solid"/>
              <a:round/>
              <a:headEnd type="none" w="med" len="med"/>
              <a:tailEnd type="none" w="lg" len="med"/>
            </a:ln>
            <a:effectLst/>
          </p:spPr>
          <p:txBody>
            <a:bodyPr wrap="none" lIns="90000" tIns="46800" rIns="90000" bIns="46800" anchor="ctr">
              <a:spAutoFit/>
            </a:bodyPr>
            <a:lstStyle/>
            <a:p>
              <a:endParaRPr lang="es-ES"/>
            </a:p>
          </p:txBody>
        </p:sp>
      </p:grpSp>
      <p:grpSp>
        <p:nvGrpSpPr>
          <p:cNvPr id="93" name="Group 91"/>
          <p:cNvGrpSpPr>
            <a:grpSpLocks/>
          </p:cNvGrpSpPr>
          <p:nvPr/>
        </p:nvGrpSpPr>
        <p:grpSpPr bwMode="auto">
          <a:xfrm>
            <a:off x="4348163" y="1463675"/>
            <a:ext cx="2357437" cy="708025"/>
            <a:chOff x="2739" y="922"/>
            <a:chExt cx="1485" cy="446"/>
          </a:xfrm>
        </p:grpSpPr>
        <p:sp>
          <p:nvSpPr>
            <p:cNvPr id="94" name="Freeform 92"/>
            <p:cNvSpPr>
              <a:spLocks/>
            </p:cNvSpPr>
            <p:nvPr/>
          </p:nvSpPr>
          <p:spPr bwMode="auto">
            <a:xfrm flipH="1">
              <a:off x="2739" y="1176"/>
              <a:ext cx="432" cy="192"/>
            </a:xfrm>
            <a:custGeom>
              <a:avLst/>
              <a:gdLst/>
              <a:ahLst/>
              <a:cxnLst>
                <a:cxn ang="0">
                  <a:pos x="0" y="0"/>
                </a:cxn>
                <a:cxn ang="0">
                  <a:pos x="0" y="192"/>
                </a:cxn>
                <a:cxn ang="0">
                  <a:pos x="432" y="192"/>
                </a:cxn>
              </a:cxnLst>
              <a:rect l="0" t="0" r="r" b="b"/>
              <a:pathLst>
                <a:path w="432" h="192">
                  <a:moveTo>
                    <a:pt x="0" y="0"/>
                  </a:moveTo>
                  <a:lnTo>
                    <a:pt x="0" y="192"/>
                  </a:lnTo>
                  <a:lnTo>
                    <a:pt x="432" y="192"/>
                  </a:lnTo>
                </a:path>
              </a:pathLst>
            </a:custGeom>
            <a:noFill/>
            <a:ln w="12700" cap="flat" cmpd="sng">
              <a:solidFill>
                <a:schemeClr val="tx2"/>
              </a:solidFill>
              <a:prstDash val="solid"/>
              <a:round/>
              <a:headEnd type="none" w="med" len="med"/>
              <a:tailEnd type="none" w="lg" len="med"/>
            </a:ln>
            <a:effectLst/>
          </p:spPr>
          <p:txBody>
            <a:bodyPr wrap="none" lIns="90000" tIns="46800" rIns="90000" bIns="46800" anchor="ctr">
              <a:spAutoFit/>
            </a:bodyPr>
            <a:lstStyle/>
            <a:p>
              <a:endParaRPr lang="es-ES"/>
            </a:p>
          </p:txBody>
        </p:sp>
        <p:sp>
          <p:nvSpPr>
            <p:cNvPr id="95" name="Text Box 93"/>
            <p:cNvSpPr txBox="1">
              <a:spLocks noChangeArrowheads="1"/>
            </p:cNvSpPr>
            <p:nvPr/>
          </p:nvSpPr>
          <p:spPr bwMode="auto">
            <a:xfrm>
              <a:off x="2880" y="922"/>
              <a:ext cx="1344" cy="294"/>
            </a:xfrm>
            <a:prstGeom prst="rect">
              <a:avLst/>
            </a:prstGeom>
            <a:solidFill>
              <a:srgbClr val="CCFFFF"/>
            </a:solidFill>
            <a:ln w="9525">
              <a:solidFill>
                <a:schemeClr val="tx2"/>
              </a:solidFill>
              <a:miter lim="800000"/>
              <a:headEnd/>
              <a:tailEnd type="none" w="lg" len="med"/>
            </a:ln>
            <a:effectLst>
              <a:outerShdw dist="35921" dir="2700000" algn="ctr" rotWithShape="0">
                <a:srgbClr val="808080"/>
              </a:outerShdw>
            </a:effectLst>
          </p:spPr>
          <p:txBody>
            <a:bodyPr lIns="90000" tIns="46800" rIns="90000" bIns="46800" anchor="ctr">
              <a:spAutoFit/>
            </a:bodyPr>
            <a:lstStyle/>
            <a:p>
              <a:pPr eaLnBrk="0" hangingPunct="0">
                <a:spcBef>
                  <a:spcPct val="50000"/>
                </a:spcBef>
              </a:pPr>
              <a:r>
                <a:rPr lang="es-ES_tradnl" sz="1200">
                  <a:latin typeface="Arial" charset="0"/>
                </a:rPr>
                <a:t>Síntesis de proteínas y aumento del tamaño celular.</a:t>
              </a:r>
            </a:p>
          </p:txBody>
        </p:sp>
      </p:grpSp>
      <p:grpSp>
        <p:nvGrpSpPr>
          <p:cNvPr id="96" name="Group 94"/>
          <p:cNvGrpSpPr>
            <a:grpSpLocks/>
          </p:cNvGrpSpPr>
          <p:nvPr/>
        </p:nvGrpSpPr>
        <p:grpSpPr bwMode="auto">
          <a:xfrm>
            <a:off x="6700838" y="2362200"/>
            <a:ext cx="2133600" cy="838200"/>
            <a:chOff x="4221" y="1488"/>
            <a:chExt cx="1344" cy="528"/>
          </a:xfrm>
        </p:grpSpPr>
        <p:sp>
          <p:nvSpPr>
            <p:cNvPr id="97" name="Line 95"/>
            <p:cNvSpPr>
              <a:spLocks noChangeShapeType="1"/>
            </p:cNvSpPr>
            <p:nvPr/>
          </p:nvSpPr>
          <p:spPr bwMode="auto">
            <a:xfrm flipV="1">
              <a:off x="5280" y="1728"/>
              <a:ext cx="0" cy="288"/>
            </a:xfrm>
            <a:prstGeom prst="line">
              <a:avLst/>
            </a:prstGeom>
            <a:noFill/>
            <a:ln w="12700">
              <a:solidFill>
                <a:schemeClr val="tx2"/>
              </a:solidFill>
              <a:round/>
              <a:headEnd/>
              <a:tailEnd type="none" w="lg" len="med"/>
            </a:ln>
            <a:effectLst/>
          </p:spPr>
          <p:txBody>
            <a:bodyPr wrap="none" lIns="90000" tIns="46800" rIns="90000" bIns="46800" anchor="ctr">
              <a:spAutoFit/>
            </a:bodyPr>
            <a:lstStyle/>
            <a:p>
              <a:endParaRPr lang="es-ES"/>
            </a:p>
          </p:txBody>
        </p:sp>
        <p:sp>
          <p:nvSpPr>
            <p:cNvPr id="98" name="Text Box 96"/>
            <p:cNvSpPr txBox="1">
              <a:spLocks noChangeArrowheads="1"/>
            </p:cNvSpPr>
            <p:nvPr/>
          </p:nvSpPr>
          <p:spPr bwMode="auto">
            <a:xfrm>
              <a:off x="4221" y="1488"/>
              <a:ext cx="1344" cy="294"/>
            </a:xfrm>
            <a:prstGeom prst="rect">
              <a:avLst/>
            </a:prstGeom>
            <a:solidFill>
              <a:srgbClr val="CCFFFF"/>
            </a:solidFill>
            <a:ln w="9525">
              <a:solidFill>
                <a:schemeClr val="tx2"/>
              </a:solidFill>
              <a:miter lim="800000"/>
              <a:headEnd/>
              <a:tailEnd type="none" w="lg" len="med"/>
            </a:ln>
            <a:effectLst>
              <a:outerShdw dist="35921" dir="2700000" algn="ctr" rotWithShape="0">
                <a:srgbClr val="808080"/>
              </a:outerShdw>
            </a:effectLst>
          </p:spPr>
          <p:txBody>
            <a:bodyPr lIns="90000" tIns="46800" rIns="90000" bIns="46800" anchor="ctr">
              <a:spAutoFit/>
            </a:bodyPr>
            <a:lstStyle/>
            <a:p>
              <a:pPr eaLnBrk="0" hangingPunct="0">
                <a:spcBef>
                  <a:spcPct val="50000"/>
                </a:spcBef>
              </a:pPr>
              <a:r>
                <a:rPr lang="es-ES_tradnl" sz="1200">
                  <a:latin typeface="Arial" charset="0"/>
                </a:rPr>
                <a:t>Replicación del ADN y síntesis de histonas.</a:t>
              </a:r>
            </a:p>
          </p:txBody>
        </p:sp>
      </p:grpSp>
      <p:grpSp>
        <p:nvGrpSpPr>
          <p:cNvPr id="99" name="Group 97"/>
          <p:cNvGrpSpPr>
            <a:grpSpLocks/>
          </p:cNvGrpSpPr>
          <p:nvPr/>
        </p:nvGrpSpPr>
        <p:grpSpPr bwMode="auto">
          <a:xfrm>
            <a:off x="685800" y="5786438"/>
            <a:ext cx="3505200" cy="649287"/>
            <a:chOff x="432" y="3645"/>
            <a:chExt cx="2208" cy="409"/>
          </a:xfrm>
        </p:grpSpPr>
        <p:sp>
          <p:nvSpPr>
            <p:cNvPr id="100" name="Line 98"/>
            <p:cNvSpPr>
              <a:spLocks noChangeShapeType="1"/>
            </p:cNvSpPr>
            <p:nvPr/>
          </p:nvSpPr>
          <p:spPr bwMode="auto">
            <a:xfrm>
              <a:off x="2256" y="3792"/>
              <a:ext cx="384" cy="0"/>
            </a:xfrm>
            <a:prstGeom prst="line">
              <a:avLst/>
            </a:prstGeom>
            <a:noFill/>
            <a:ln w="12700">
              <a:solidFill>
                <a:schemeClr val="tx2"/>
              </a:solidFill>
              <a:round/>
              <a:headEnd/>
              <a:tailEnd type="none" w="lg" len="med"/>
            </a:ln>
            <a:effectLst/>
          </p:spPr>
          <p:txBody>
            <a:bodyPr wrap="none" lIns="90000" tIns="46800" rIns="90000" bIns="46800" anchor="ctr">
              <a:spAutoFit/>
            </a:bodyPr>
            <a:lstStyle/>
            <a:p>
              <a:endParaRPr lang="es-ES"/>
            </a:p>
          </p:txBody>
        </p:sp>
        <p:sp>
          <p:nvSpPr>
            <p:cNvPr id="101" name="Text Box 99"/>
            <p:cNvSpPr txBox="1">
              <a:spLocks noChangeArrowheads="1"/>
            </p:cNvSpPr>
            <p:nvPr/>
          </p:nvSpPr>
          <p:spPr bwMode="auto">
            <a:xfrm>
              <a:off x="432" y="3645"/>
              <a:ext cx="1872" cy="409"/>
            </a:xfrm>
            <a:prstGeom prst="rect">
              <a:avLst/>
            </a:prstGeom>
            <a:solidFill>
              <a:srgbClr val="CCFFFF"/>
            </a:solidFill>
            <a:ln w="9525">
              <a:solidFill>
                <a:schemeClr val="tx2"/>
              </a:solidFill>
              <a:miter lim="800000"/>
              <a:headEnd/>
              <a:tailEnd type="none" w="lg" len="med"/>
            </a:ln>
            <a:effectLst>
              <a:outerShdw dist="35921" dir="2700000" algn="ctr" rotWithShape="0">
                <a:srgbClr val="808080"/>
              </a:outerShdw>
            </a:effectLst>
          </p:spPr>
          <p:txBody>
            <a:bodyPr lIns="90000" tIns="46800" rIns="90000" bIns="46800" anchor="ctr">
              <a:spAutoFit/>
            </a:bodyPr>
            <a:lstStyle/>
            <a:p>
              <a:pPr eaLnBrk="0" hangingPunct="0">
                <a:spcBef>
                  <a:spcPct val="50000"/>
                </a:spcBef>
              </a:pPr>
              <a:r>
                <a:rPr lang="es-ES_tradnl" sz="1200">
                  <a:latin typeface="Arial" charset="0"/>
                </a:rPr>
                <a:t>Transcripción y traducción de genes que codifican proteínas necesarias para la división. Duplicación de los centriolos</a:t>
              </a:r>
            </a:p>
          </p:txBody>
        </p:sp>
      </p:grpSp>
      <p:grpSp>
        <p:nvGrpSpPr>
          <p:cNvPr id="102" name="Group 100"/>
          <p:cNvGrpSpPr>
            <a:grpSpLocks/>
          </p:cNvGrpSpPr>
          <p:nvPr/>
        </p:nvGrpSpPr>
        <p:grpSpPr bwMode="auto">
          <a:xfrm>
            <a:off x="381000" y="4419600"/>
            <a:ext cx="1295400" cy="685800"/>
            <a:chOff x="240" y="2784"/>
            <a:chExt cx="816" cy="432"/>
          </a:xfrm>
        </p:grpSpPr>
        <p:sp>
          <p:nvSpPr>
            <p:cNvPr id="103" name="Line 101"/>
            <p:cNvSpPr>
              <a:spLocks noChangeShapeType="1"/>
            </p:cNvSpPr>
            <p:nvPr/>
          </p:nvSpPr>
          <p:spPr bwMode="auto">
            <a:xfrm flipV="1">
              <a:off x="480" y="2784"/>
              <a:ext cx="0" cy="240"/>
            </a:xfrm>
            <a:prstGeom prst="line">
              <a:avLst/>
            </a:prstGeom>
            <a:noFill/>
            <a:ln w="12700">
              <a:solidFill>
                <a:schemeClr val="tx2"/>
              </a:solidFill>
              <a:round/>
              <a:headEnd/>
              <a:tailEnd type="none" w="lg" len="med"/>
            </a:ln>
            <a:effectLst/>
          </p:spPr>
          <p:txBody>
            <a:bodyPr wrap="none" lIns="90000" tIns="46800" rIns="90000" bIns="46800" anchor="ctr">
              <a:spAutoFit/>
            </a:bodyPr>
            <a:lstStyle/>
            <a:p>
              <a:endParaRPr lang="es-ES"/>
            </a:p>
          </p:txBody>
        </p:sp>
        <p:sp>
          <p:nvSpPr>
            <p:cNvPr id="104" name="Text Box 102"/>
            <p:cNvSpPr txBox="1">
              <a:spLocks noChangeArrowheads="1"/>
            </p:cNvSpPr>
            <p:nvPr/>
          </p:nvSpPr>
          <p:spPr bwMode="auto">
            <a:xfrm>
              <a:off x="240" y="3037"/>
              <a:ext cx="816" cy="179"/>
            </a:xfrm>
            <a:prstGeom prst="rect">
              <a:avLst/>
            </a:prstGeom>
            <a:solidFill>
              <a:srgbClr val="CCFFFF"/>
            </a:solidFill>
            <a:ln w="9525">
              <a:solidFill>
                <a:schemeClr val="tx2"/>
              </a:solidFill>
              <a:miter lim="800000"/>
              <a:headEnd/>
              <a:tailEnd type="none" w="lg" len="med"/>
            </a:ln>
            <a:effectLst>
              <a:outerShdw dist="35921" dir="2700000" algn="ctr" rotWithShape="0">
                <a:srgbClr val="808080"/>
              </a:outerShdw>
            </a:effectLst>
          </p:spPr>
          <p:txBody>
            <a:bodyPr lIns="90000" tIns="46800" rIns="90000" bIns="46800" anchor="ctr">
              <a:spAutoFit/>
            </a:bodyPr>
            <a:lstStyle/>
            <a:p>
              <a:pPr eaLnBrk="0" hangingPunct="0">
                <a:spcBef>
                  <a:spcPct val="50000"/>
                </a:spcBef>
              </a:pPr>
              <a:r>
                <a:rPr lang="es-ES_tradnl" sz="1200">
                  <a:latin typeface="Arial" charset="0"/>
                </a:rPr>
                <a:t>División celular</a:t>
              </a:r>
            </a:p>
          </p:txBody>
        </p:sp>
      </p:grpSp>
      <p:sp>
        <p:nvSpPr>
          <p:cNvPr id="105" name="Text Box 103"/>
          <p:cNvSpPr txBox="1">
            <a:spLocks noChangeArrowheads="1"/>
          </p:cNvSpPr>
          <p:nvPr/>
        </p:nvSpPr>
        <p:spPr bwMode="auto">
          <a:xfrm>
            <a:off x="609600" y="4038600"/>
            <a:ext cx="914400" cy="517525"/>
          </a:xfrm>
          <a:prstGeom prst="rect">
            <a:avLst/>
          </a:prstGeom>
          <a:solidFill>
            <a:srgbClr val="CCFFCC"/>
          </a:solidFill>
          <a:ln w="12700">
            <a:noFill/>
            <a:miter lim="800000"/>
            <a:headEnd/>
            <a:tailEnd type="none" w="lg" len="med"/>
          </a:ln>
          <a:effectLst>
            <a:outerShdw dist="35921" dir="2700000" algn="ctr" rotWithShape="0">
              <a:srgbClr val="808080"/>
            </a:outerShdw>
          </a:effectLst>
        </p:spPr>
        <p:txBody>
          <a:bodyPr lIns="90000" tIns="46800" rIns="90000" bIns="46800" anchor="ctr">
            <a:spAutoFit/>
          </a:bodyPr>
          <a:lstStyle/>
          <a:p>
            <a:pPr algn="ctr" eaLnBrk="0" hangingPunct="0">
              <a:spcBef>
                <a:spcPct val="50000"/>
              </a:spcBef>
            </a:pPr>
            <a:r>
              <a:rPr lang="es-ES_tradnl" sz="1400">
                <a:latin typeface="Arial" charset="0"/>
              </a:rPr>
              <a:t>Fase de mitosis</a:t>
            </a:r>
          </a:p>
        </p:txBody>
      </p:sp>
      <p:grpSp>
        <p:nvGrpSpPr>
          <p:cNvPr id="106" name="Group 104"/>
          <p:cNvGrpSpPr>
            <a:grpSpLocks/>
          </p:cNvGrpSpPr>
          <p:nvPr/>
        </p:nvGrpSpPr>
        <p:grpSpPr bwMode="auto">
          <a:xfrm>
            <a:off x="381000" y="2971800"/>
            <a:ext cx="1066800" cy="762000"/>
            <a:chOff x="240" y="1872"/>
            <a:chExt cx="672" cy="480"/>
          </a:xfrm>
        </p:grpSpPr>
        <p:sp>
          <p:nvSpPr>
            <p:cNvPr id="107" name="Line 105"/>
            <p:cNvSpPr>
              <a:spLocks noChangeShapeType="1"/>
            </p:cNvSpPr>
            <p:nvPr/>
          </p:nvSpPr>
          <p:spPr bwMode="auto">
            <a:xfrm flipV="1">
              <a:off x="816" y="1872"/>
              <a:ext cx="0" cy="240"/>
            </a:xfrm>
            <a:prstGeom prst="line">
              <a:avLst/>
            </a:prstGeom>
            <a:noFill/>
            <a:ln w="12700">
              <a:solidFill>
                <a:schemeClr val="tx2"/>
              </a:solidFill>
              <a:round/>
              <a:headEnd/>
              <a:tailEnd type="none" w="lg" len="med"/>
            </a:ln>
            <a:effectLst/>
          </p:spPr>
          <p:txBody>
            <a:bodyPr wrap="none" lIns="90000" tIns="46800" rIns="90000" bIns="46800" anchor="ctr">
              <a:spAutoFit/>
            </a:bodyPr>
            <a:lstStyle/>
            <a:p>
              <a:endParaRPr lang="es-ES"/>
            </a:p>
          </p:txBody>
        </p:sp>
        <p:sp>
          <p:nvSpPr>
            <p:cNvPr id="108" name="Text Box 106"/>
            <p:cNvSpPr txBox="1">
              <a:spLocks noChangeArrowheads="1"/>
            </p:cNvSpPr>
            <p:nvPr/>
          </p:nvSpPr>
          <p:spPr bwMode="auto">
            <a:xfrm>
              <a:off x="240" y="2058"/>
              <a:ext cx="672" cy="294"/>
            </a:xfrm>
            <a:prstGeom prst="rect">
              <a:avLst/>
            </a:prstGeom>
            <a:solidFill>
              <a:srgbClr val="CCFFFF"/>
            </a:solidFill>
            <a:ln w="9525">
              <a:solidFill>
                <a:schemeClr val="tx2"/>
              </a:solidFill>
              <a:miter lim="800000"/>
              <a:headEnd/>
              <a:tailEnd type="none" w="lg" len="med"/>
            </a:ln>
            <a:effectLst>
              <a:outerShdw dist="35921" dir="2700000" algn="ctr" rotWithShape="0">
                <a:srgbClr val="808080"/>
              </a:outerShdw>
            </a:effectLst>
          </p:spPr>
          <p:txBody>
            <a:bodyPr lIns="90000" tIns="46800" rIns="90000" bIns="46800" anchor="ctr">
              <a:spAutoFit/>
            </a:bodyPr>
            <a:lstStyle/>
            <a:p>
              <a:pPr eaLnBrk="0" hangingPunct="0">
                <a:spcBef>
                  <a:spcPct val="50000"/>
                </a:spcBef>
              </a:pPr>
              <a:r>
                <a:rPr lang="es-ES_tradnl" sz="1200">
                  <a:latin typeface="Arial" charset="0"/>
                </a:rPr>
                <a:t>División del citoplasma</a:t>
              </a:r>
            </a:p>
          </p:txBody>
        </p:sp>
      </p:grpSp>
      <p:sp>
        <p:nvSpPr>
          <p:cNvPr id="109" name="Text Box 107"/>
          <p:cNvSpPr txBox="1">
            <a:spLocks noChangeArrowheads="1"/>
          </p:cNvSpPr>
          <p:nvPr/>
        </p:nvSpPr>
        <p:spPr bwMode="auto">
          <a:xfrm>
            <a:off x="1066800" y="2743200"/>
            <a:ext cx="1143000" cy="304800"/>
          </a:xfrm>
          <a:prstGeom prst="rect">
            <a:avLst/>
          </a:prstGeom>
          <a:solidFill>
            <a:srgbClr val="CCFFCC"/>
          </a:solidFill>
          <a:ln w="12700">
            <a:noFill/>
            <a:miter lim="800000"/>
            <a:headEnd/>
            <a:tailEnd type="none" w="lg" len="med"/>
          </a:ln>
          <a:effectLst>
            <a:outerShdw dist="35921" dir="2700000" algn="ctr" rotWithShape="0">
              <a:srgbClr val="808080"/>
            </a:outerShdw>
          </a:effectLst>
        </p:spPr>
        <p:txBody>
          <a:bodyPr lIns="90000" tIns="46800" rIns="90000" bIns="46800" anchor="ctr">
            <a:spAutoFit/>
          </a:bodyPr>
          <a:lstStyle/>
          <a:p>
            <a:pPr algn="ctr" eaLnBrk="0" hangingPunct="0">
              <a:spcBef>
                <a:spcPct val="50000"/>
              </a:spcBef>
            </a:pPr>
            <a:r>
              <a:rPr lang="es-ES_tradnl" sz="1400">
                <a:latin typeface="Arial" charset="0"/>
              </a:rPr>
              <a:t>Citocinesis</a:t>
            </a:r>
          </a:p>
        </p:txBody>
      </p:sp>
      <p:sp>
        <p:nvSpPr>
          <p:cNvPr id="110" name="Text Box 108"/>
          <p:cNvSpPr txBox="1">
            <a:spLocks noChangeArrowheads="1"/>
          </p:cNvSpPr>
          <p:nvPr/>
        </p:nvSpPr>
        <p:spPr bwMode="auto">
          <a:xfrm>
            <a:off x="7924800" y="3162300"/>
            <a:ext cx="762000" cy="304800"/>
          </a:xfrm>
          <a:prstGeom prst="rect">
            <a:avLst/>
          </a:prstGeom>
          <a:solidFill>
            <a:srgbClr val="CCFFCC"/>
          </a:solidFill>
          <a:ln w="12700">
            <a:noFill/>
            <a:miter lim="800000"/>
            <a:headEnd/>
            <a:tailEnd type="none" w="lg" len="med"/>
          </a:ln>
          <a:effectLst>
            <a:outerShdw dist="35921" dir="2700000" algn="ctr" rotWithShape="0">
              <a:srgbClr val="808080"/>
            </a:outerShdw>
          </a:effectLst>
        </p:spPr>
        <p:txBody>
          <a:bodyPr lIns="90000" tIns="46800" rIns="90000" bIns="46800" anchor="ctr">
            <a:spAutoFit/>
          </a:bodyPr>
          <a:lstStyle/>
          <a:p>
            <a:pPr algn="ctr" eaLnBrk="0" hangingPunct="0">
              <a:spcBef>
                <a:spcPct val="50000"/>
              </a:spcBef>
            </a:pPr>
            <a:r>
              <a:rPr lang="es-ES_tradnl" sz="1400">
                <a:latin typeface="Arial" charset="0"/>
              </a:rPr>
              <a:t>Fase S</a:t>
            </a:r>
          </a:p>
        </p:txBody>
      </p:sp>
      <p:grpSp>
        <p:nvGrpSpPr>
          <p:cNvPr id="111" name="Group 109"/>
          <p:cNvGrpSpPr>
            <a:grpSpLocks/>
          </p:cNvGrpSpPr>
          <p:nvPr/>
        </p:nvGrpSpPr>
        <p:grpSpPr bwMode="auto">
          <a:xfrm>
            <a:off x="4267200" y="3695700"/>
            <a:ext cx="1262063" cy="549275"/>
            <a:chOff x="2688" y="2328"/>
            <a:chExt cx="795" cy="346"/>
          </a:xfrm>
        </p:grpSpPr>
        <p:grpSp>
          <p:nvGrpSpPr>
            <p:cNvPr id="112" name="Group 110"/>
            <p:cNvGrpSpPr>
              <a:grpSpLocks/>
            </p:cNvGrpSpPr>
            <p:nvPr/>
          </p:nvGrpSpPr>
          <p:grpSpPr bwMode="auto">
            <a:xfrm>
              <a:off x="2688" y="2328"/>
              <a:ext cx="768" cy="346"/>
              <a:chOff x="2640" y="2208"/>
              <a:chExt cx="768" cy="346"/>
            </a:xfrm>
          </p:grpSpPr>
          <p:sp>
            <p:nvSpPr>
              <p:cNvPr id="114" name="Oval 111"/>
              <p:cNvSpPr>
                <a:spLocks noChangeArrowheads="1"/>
              </p:cNvSpPr>
              <p:nvPr/>
            </p:nvSpPr>
            <p:spPr bwMode="auto">
              <a:xfrm>
                <a:off x="2641" y="2208"/>
                <a:ext cx="766" cy="346"/>
              </a:xfrm>
              <a:prstGeom prst="ellipse">
                <a:avLst/>
              </a:prstGeom>
              <a:solidFill>
                <a:srgbClr val="7FC5F9"/>
              </a:solidFill>
              <a:ln w="6350">
                <a:solidFill>
                  <a:srgbClr val="7FC5F9"/>
                </a:solidFill>
                <a:round/>
                <a:headEnd/>
                <a:tailEnd type="none" w="lg" len="med"/>
              </a:ln>
              <a:effectLst/>
            </p:spPr>
            <p:txBody>
              <a:bodyPr lIns="90000" tIns="46800" rIns="90000" bIns="46800" anchor="ctr">
                <a:spAutoFit/>
              </a:bodyPr>
              <a:lstStyle/>
              <a:p>
                <a:endParaRPr lang="es-ES"/>
              </a:p>
            </p:txBody>
          </p:sp>
          <p:pic>
            <p:nvPicPr>
              <p:cNvPr id="115" name="Picture 112" descr="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40" y="2210"/>
                <a:ext cx="768" cy="341"/>
              </a:xfrm>
              <a:prstGeom prst="rect">
                <a:avLst/>
              </a:prstGeom>
              <a:noFill/>
            </p:spPr>
          </p:pic>
        </p:grpSp>
        <p:sp>
          <p:nvSpPr>
            <p:cNvPr id="113" name="Text Box 113"/>
            <p:cNvSpPr txBox="1">
              <a:spLocks noChangeArrowheads="1"/>
            </p:cNvSpPr>
            <p:nvPr/>
          </p:nvSpPr>
          <p:spPr bwMode="auto">
            <a:xfrm>
              <a:off x="3003" y="2427"/>
              <a:ext cx="480" cy="154"/>
            </a:xfrm>
            <a:prstGeom prst="rect">
              <a:avLst/>
            </a:prstGeom>
            <a:noFill/>
            <a:ln w="12700">
              <a:noFill/>
              <a:miter lim="800000"/>
              <a:headEnd/>
              <a:tailEnd type="none" w="lg" len="med"/>
            </a:ln>
            <a:effectLst/>
          </p:spPr>
          <p:txBody>
            <a:bodyPr lIns="90000" tIns="46800" rIns="90000" bIns="46800" anchor="ctr">
              <a:spAutoFit/>
            </a:bodyPr>
            <a:lstStyle/>
            <a:p>
              <a:pPr algn="ctr" eaLnBrk="0" hangingPunct="0">
                <a:spcBef>
                  <a:spcPct val="50000"/>
                </a:spcBef>
              </a:pPr>
              <a:r>
                <a:rPr lang="es-ES_tradnl" sz="1000">
                  <a:latin typeface="Arial" charset="0"/>
                </a:rPr>
                <a:t>Interfase</a:t>
              </a:r>
            </a:p>
          </p:txBody>
        </p:sp>
      </p:grpSp>
      <p:sp>
        <p:nvSpPr>
          <p:cNvPr id="116" name="Text Box 114"/>
          <p:cNvSpPr txBox="1">
            <a:spLocks noChangeArrowheads="1"/>
          </p:cNvSpPr>
          <p:nvPr/>
        </p:nvSpPr>
        <p:spPr bwMode="auto">
          <a:xfrm>
            <a:off x="4038600" y="5867400"/>
            <a:ext cx="1066800" cy="304800"/>
          </a:xfrm>
          <a:prstGeom prst="rect">
            <a:avLst/>
          </a:prstGeom>
          <a:solidFill>
            <a:srgbClr val="CCFFCC"/>
          </a:solidFill>
          <a:ln w="12700">
            <a:noFill/>
            <a:miter lim="800000"/>
            <a:headEnd/>
            <a:tailEnd type="none" w="lg" len="med"/>
          </a:ln>
          <a:effectLst>
            <a:outerShdw dist="35921" dir="2700000" algn="ctr" rotWithShape="0">
              <a:srgbClr val="808080"/>
            </a:outerShdw>
          </a:effectLst>
        </p:spPr>
        <p:txBody>
          <a:bodyPr lIns="90000" tIns="46800" rIns="90000" bIns="46800" anchor="ctr">
            <a:spAutoFit/>
          </a:bodyPr>
          <a:lstStyle/>
          <a:p>
            <a:pPr algn="ctr" eaLnBrk="0" hangingPunct="0">
              <a:spcBef>
                <a:spcPct val="50000"/>
              </a:spcBef>
            </a:pPr>
            <a:r>
              <a:rPr lang="es-ES_tradnl" sz="1400">
                <a:latin typeface="Arial" charset="0"/>
              </a:rPr>
              <a:t>Fase G</a:t>
            </a:r>
            <a:r>
              <a:rPr lang="es-ES_tradnl" sz="1400" baseline="-25000">
                <a:latin typeface="Arial" charset="0"/>
              </a:rPr>
              <a:t>2</a:t>
            </a:r>
            <a:endParaRPr lang="es-ES_tradnl" sz="1400">
              <a:latin typeface="Arial" charset="0"/>
            </a:endParaRPr>
          </a:p>
        </p:txBody>
      </p:sp>
      <p:sp>
        <p:nvSpPr>
          <p:cNvPr id="117" name="Text Box 115"/>
          <p:cNvSpPr txBox="1">
            <a:spLocks noChangeArrowheads="1"/>
          </p:cNvSpPr>
          <p:nvPr/>
        </p:nvSpPr>
        <p:spPr bwMode="auto">
          <a:xfrm>
            <a:off x="5724525" y="5276850"/>
            <a:ext cx="3419475" cy="1900238"/>
          </a:xfrm>
          <a:prstGeom prst="rect">
            <a:avLst/>
          </a:prstGeom>
          <a:noFill/>
          <a:ln w="9525">
            <a:noFill/>
            <a:miter lim="800000"/>
            <a:headEnd/>
            <a:tailEnd/>
          </a:ln>
          <a:effectLst/>
        </p:spPr>
        <p:txBody>
          <a:bodyPr>
            <a:spAutoFit/>
          </a:bodyPr>
          <a:lstStyle/>
          <a:p>
            <a:pPr lvl="2">
              <a:spcBef>
                <a:spcPct val="50000"/>
              </a:spcBef>
            </a:pPr>
            <a:endParaRPr lang="es-ES_tradnl" sz="1400" b="1" dirty="0"/>
          </a:p>
          <a:p>
            <a:pPr lvl="2">
              <a:spcBef>
                <a:spcPct val="50000"/>
              </a:spcBef>
            </a:pPr>
            <a:r>
              <a:rPr lang="es-ES_tradnl" sz="1400" b="1" dirty="0"/>
              <a:t>G1: 4 HORAS</a:t>
            </a:r>
          </a:p>
          <a:p>
            <a:pPr lvl="2">
              <a:spcBef>
                <a:spcPct val="50000"/>
              </a:spcBef>
            </a:pPr>
            <a:r>
              <a:rPr lang="es-ES_tradnl" sz="1400" b="1" dirty="0"/>
              <a:t>S: 9 HORAS</a:t>
            </a:r>
          </a:p>
          <a:p>
            <a:pPr lvl="2">
              <a:spcBef>
                <a:spcPct val="50000"/>
              </a:spcBef>
            </a:pPr>
            <a:r>
              <a:rPr lang="es-ES_tradnl" sz="1400" b="1" dirty="0"/>
              <a:t>G2: 4 HORAS</a:t>
            </a:r>
          </a:p>
          <a:p>
            <a:pPr lvl="2">
              <a:spcBef>
                <a:spcPct val="50000"/>
              </a:spcBef>
            </a:pPr>
            <a:r>
              <a:rPr lang="es-ES_tradnl" sz="1400" b="1" dirty="0"/>
              <a:t>MITOSIS: 1 HORA</a:t>
            </a:r>
          </a:p>
          <a:p>
            <a:pPr>
              <a:spcBef>
                <a:spcPct val="50000"/>
              </a:spcBef>
            </a:pP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p:cTn id="20" dur="500" fill="hold"/>
                                        <p:tgtEl>
                                          <p:spTgt spid="93"/>
                                        </p:tgtEl>
                                        <p:attrNameLst>
                                          <p:attrName>ppt_w</p:attrName>
                                        </p:attrNameLst>
                                      </p:cBhvr>
                                      <p:tavLst>
                                        <p:tav tm="0">
                                          <p:val>
                                            <p:fltVal val="0"/>
                                          </p:val>
                                        </p:tav>
                                        <p:tav tm="100000">
                                          <p:val>
                                            <p:strVal val="#ppt_w"/>
                                          </p:val>
                                        </p:tav>
                                      </p:tavLst>
                                    </p:anim>
                                    <p:anim calcmode="lin" valueType="num">
                                      <p:cBhvr>
                                        <p:cTn id="21" dur="500" fill="hold"/>
                                        <p:tgtEl>
                                          <p:spTgt spid="9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trips(down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box(in)">
                                      <p:cBhvr>
                                        <p:cTn id="31" dur="500"/>
                                        <p:tgtEl>
                                          <p:spTgt spid="110"/>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p:cTn id="36" dur="500" fill="hold"/>
                                        <p:tgtEl>
                                          <p:spTgt spid="96"/>
                                        </p:tgtEl>
                                        <p:attrNameLst>
                                          <p:attrName>ppt_w</p:attrName>
                                        </p:attrNameLst>
                                      </p:cBhvr>
                                      <p:tavLst>
                                        <p:tav tm="0">
                                          <p:val>
                                            <p:fltVal val="0"/>
                                          </p:val>
                                        </p:tav>
                                        <p:tav tm="100000">
                                          <p:val>
                                            <p:strVal val="#ppt_w"/>
                                          </p:val>
                                        </p:tav>
                                      </p:tavLst>
                                    </p:anim>
                                    <p:anim calcmode="lin" valueType="num">
                                      <p:cBhvr>
                                        <p:cTn id="37" dur="500" fill="hold"/>
                                        <p:tgtEl>
                                          <p:spTgt spid="9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box(in)">
                                      <p:cBhvr>
                                        <p:cTn id="47" dur="500"/>
                                        <p:tgtEl>
                                          <p:spTgt spid="116"/>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99"/>
                                        </p:tgtEl>
                                        <p:attrNameLst>
                                          <p:attrName>style.visibility</p:attrName>
                                        </p:attrNameLst>
                                      </p:cBhvr>
                                      <p:to>
                                        <p:strVal val="visible"/>
                                      </p:to>
                                    </p:set>
                                    <p:anim calcmode="lin" valueType="num">
                                      <p:cBhvr>
                                        <p:cTn id="52" dur="500" fill="hold"/>
                                        <p:tgtEl>
                                          <p:spTgt spid="99"/>
                                        </p:tgtEl>
                                        <p:attrNameLst>
                                          <p:attrName>ppt_w</p:attrName>
                                        </p:attrNameLst>
                                      </p:cBhvr>
                                      <p:tavLst>
                                        <p:tav tm="0">
                                          <p:val>
                                            <p:fltVal val="0"/>
                                          </p:val>
                                        </p:tav>
                                        <p:tav tm="100000">
                                          <p:val>
                                            <p:strVal val="#ppt_w"/>
                                          </p:val>
                                        </p:tav>
                                      </p:tavLst>
                                    </p:anim>
                                    <p:anim calcmode="lin" valueType="num">
                                      <p:cBhvr>
                                        <p:cTn id="53" dur="500" fill="hold"/>
                                        <p:tgtEl>
                                          <p:spTgt spid="99"/>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strips(upLeft)">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box(in)">
                                      <p:cBhvr>
                                        <p:cTn id="63" dur="500"/>
                                        <p:tgtEl>
                                          <p:spTgt spid="105"/>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500" fill="hold"/>
                                        <p:tgtEl>
                                          <p:spTgt spid="102"/>
                                        </p:tgtEl>
                                        <p:attrNameLst>
                                          <p:attrName>ppt_w</p:attrName>
                                        </p:attrNameLst>
                                      </p:cBhvr>
                                      <p:tavLst>
                                        <p:tav tm="0">
                                          <p:val>
                                            <p:fltVal val="0"/>
                                          </p:val>
                                        </p:tav>
                                        <p:tav tm="100000">
                                          <p:val>
                                            <p:strVal val="#ppt_w"/>
                                          </p:val>
                                        </p:tav>
                                      </p:tavLst>
                                    </p:anim>
                                    <p:anim calcmode="lin" valueType="num">
                                      <p:cBhvr>
                                        <p:cTn id="69" dur="500" fill="hold"/>
                                        <p:tgtEl>
                                          <p:spTgt spid="102"/>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8" presetClass="entr" presetSubtype="3"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strips(upRight)">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09"/>
                                        </p:tgtEl>
                                        <p:attrNameLst>
                                          <p:attrName>style.visibility</p:attrName>
                                        </p:attrNameLst>
                                      </p:cBhvr>
                                      <p:to>
                                        <p:strVal val="visible"/>
                                      </p:to>
                                    </p:set>
                                    <p:animEffect transition="in" filter="box(in)">
                                      <p:cBhvr>
                                        <p:cTn id="79" dur="500"/>
                                        <p:tgtEl>
                                          <p:spTgt spid="109"/>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18" presetClass="entr" presetSubtype="3"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strips(upRigh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3"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strips(upRight)">
                                      <p:cBhvr>
                                        <p:cTn id="95" dur="5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box(in)">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nodeType="clickEffect">
                                  <p:stCondLst>
                                    <p:cond delay="0"/>
                                  </p:stCondLst>
                                  <p:childTnLst>
                                    <p:set>
                                      <p:cBhvr>
                                        <p:cTn id="104" dur="1" fill="hold">
                                          <p:stCondLst>
                                            <p:cond delay="0"/>
                                          </p:stCondLst>
                                        </p:cTn>
                                        <p:tgtEl>
                                          <p:spTgt spid="90"/>
                                        </p:tgtEl>
                                        <p:attrNameLst>
                                          <p:attrName>style.visibility</p:attrName>
                                        </p:attrNameLst>
                                      </p:cBhvr>
                                      <p:to>
                                        <p:strVal val="visible"/>
                                      </p:to>
                                    </p:set>
                                    <p:anim calcmode="lin" valueType="num">
                                      <p:cBhvr>
                                        <p:cTn id="105" dur="500" fill="hold"/>
                                        <p:tgtEl>
                                          <p:spTgt spid="90"/>
                                        </p:tgtEl>
                                        <p:attrNameLst>
                                          <p:attrName>ppt_w</p:attrName>
                                        </p:attrNameLst>
                                      </p:cBhvr>
                                      <p:tavLst>
                                        <p:tav tm="0">
                                          <p:val>
                                            <p:fltVal val="0"/>
                                          </p:val>
                                        </p:tav>
                                        <p:tav tm="100000">
                                          <p:val>
                                            <p:strVal val="#ppt_w"/>
                                          </p:val>
                                        </p:tav>
                                      </p:tavLst>
                                    </p:anim>
                                    <p:anim calcmode="lin" valueType="num">
                                      <p:cBhvr>
                                        <p:cTn id="106" dur="500" fill="hold"/>
                                        <p:tgtEl>
                                          <p:spTgt spid="90"/>
                                        </p:tgtEl>
                                        <p:attrNameLst>
                                          <p:attrName>ppt_h</p:attrName>
                                        </p:attrNameLst>
                                      </p:cBhvr>
                                      <p:tavLst>
                                        <p:tav tm="0">
                                          <p:val>
                                            <p:fltVal val="0"/>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499"/>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animBg="1"/>
      <p:bldP spid="7" grpId="0" animBg="1"/>
      <p:bldP spid="8" grpId="0" animBg="1"/>
      <p:bldP spid="9" grpId="0" animBg="1"/>
      <p:bldP spid="10" grpId="0" animBg="1"/>
      <p:bldP spid="11" grpId="0" animBg="1"/>
      <p:bldP spid="12" grpId="0" animBg="1" autoUpdateAnimBg="0"/>
      <p:bldP spid="13" grpId="0" animBg="1" autoUpdateAnimBg="0"/>
      <p:bldP spid="105" grpId="0" animBg="1" autoUpdateAnimBg="0"/>
      <p:bldP spid="109" grpId="0" animBg="1" autoUpdateAnimBg="0"/>
      <p:bldP spid="110" grpId="0" animBg="1" autoUpdateAnimBg="0"/>
      <p:bldP spid="11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704850"/>
            <a:ext cx="1828800" cy="723900"/>
          </a:xfrm>
        </p:spPr>
        <p:txBody>
          <a:bodyPr/>
          <a:lstStyle/>
          <a:p>
            <a:r>
              <a:rPr lang="es-CL" sz="3600" b="1" smtClean="0"/>
              <a:t>Fase G1:</a:t>
            </a:r>
          </a:p>
        </p:txBody>
      </p:sp>
      <p:sp>
        <p:nvSpPr>
          <p:cNvPr id="5" name="2 Marcador de contenido"/>
          <p:cNvSpPr>
            <a:spLocks noGrp="1"/>
          </p:cNvSpPr>
          <p:nvPr>
            <p:ph idx="1"/>
          </p:nvPr>
        </p:nvSpPr>
        <p:spPr>
          <a:xfrm>
            <a:off x="457200" y="1571625"/>
            <a:ext cx="7829550" cy="2357438"/>
          </a:xfrm>
        </p:spPr>
        <p:txBody>
          <a:bodyPr/>
          <a:lstStyle/>
          <a:p>
            <a:pPr algn="just"/>
            <a:r>
              <a:rPr lang="es-ES_tradnl" sz="2800" smtClean="0"/>
              <a:t>En esta fase tiene lugar una intensa actividad biosintética, ya que los  genes  se transcriben y traducen para sintetizar las proteínas necesarias para el crecimiento  celular. </a:t>
            </a:r>
            <a:endParaRPr lang="es-CL" sz="2800" smtClean="0"/>
          </a:p>
        </p:txBody>
      </p:sp>
      <p:pic>
        <p:nvPicPr>
          <p:cNvPr id="6" name="Picture 2"/>
          <p:cNvPicPr>
            <a:picLocks noChangeAspect="1" noChangeArrowheads="1"/>
          </p:cNvPicPr>
          <p:nvPr/>
        </p:nvPicPr>
        <p:blipFill>
          <a:blip r:embed="rId2"/>
          <a:srcRect/>
          <a:stretch>
            <a:fillRect/>
          </a:stretch>
        </p:blipFill>
        <p:spPr bwMode="auto">
          <a:xfrm>
            <a:off x="3071813" y="3357563"/>
            <a:ext cx="4857750" cy="30273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00063" y="357188"/>
            <a:ext cx="2328862" cy="866775"/>
          </a:xfrm>
        </p:spPr>
        <p:txBody>
          <a:bodyPr/>
          <a:lstStyle/>
          <a:p>
            <a:r>
              <a:rPr lang="es-ES_tradnl" sz="3600" b="1" smtClean="0"/>
              <a:t>Fase G2</a:t>
            </a:r>
            <a:endParaRPr lang="es-CL" sz="3600" b="1" smtClean="0"/>
          </a:p>
        </p:txBody>
      </p:sp>
      <p:sp>
        <p:nvSpPr>
          <p:cNvPr id="5" name="2 Marcador de contenido"/>
          <p:cNvSpPr>
            <a:spLocks noGrp="1"/>
          </p:cNvSpPr>
          <p:nvPr>
            <p:ph idx="1"/>
          </p:nvPr>
        </p:nvSpPr>
        <p:spPr>
          <a:xfrm>
            <a:off x="457200" y="1214438"/>
            <a:ext cx="8229600" cy="3714750"/>
          </a:xfrm>
        </p:spPr>
        <p:txBody>
          <a:bodyPr>
            <a:normAutofit fontScale="92500" lnSpcReduction="10000"/>
          </a:bodyPr>
          <a:lstStyle/>
          <a:p>
            <a:pPr algn="just"/>
            <a:r>
              <a:rPr lang="es-ES_tradnl" dirty="0" smtClean="0"/>
              <a:t>Con una duración de aproximadamente 4 horas se dan los últimos preparativos para la división celular; es el tiempo que transcurre entre la duplicación del ADN y el inicio de la mitosis</a:t>
            </a:r>
          </a:p>
          <a:p>
            <a:pPr algn="just"/>
            <a:r>
              <a:rPr lang="es-ES_tradnl" dirty="0" smtClean="0"/>
              <a:t>Es la segunda fase de crecimiento en la que se transcriben y traducen ciertos genes para  sintetizar determinadas  proteínas necesarias para la división de la célula</a:t>
            </a:r>
          </a:p>
        </p:txBody>
      </p:sp>
      <p:pic>
        <p:nvPicPr>
          <p:cNvPr id="6" name="Picture 1"/>
          <p:cNvPicPr>
            <a:picLocks noChangeAspect="1" noChangeArrowheads="1"/>
          </p:cNvPicPr>
          <p:nvPr/>
        </p:nvPicPr>
        <p:blipFill>
          <a:blip r:embed="rId2"/>
          <a:srcRect/>
          <a:stretch>
            <a:fillRect/>
          </a:stretch>
        </p:blipFill>
        <p:spPr bwMode="auto">
          <a:xfrm>
            <a:off x="5214942" y="4378325"/>
            <a:ext cx="3128963" cy="24796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625" y="714375"/>
            <a:ext cx="8229600" cy="714375"/>
          </a:xfrm>
        </p:spPr>
        <p:txBody>
          <a:bodyPr/>
          <a:lstStyle/>
          <a:p>
            <a:r>
              <a:rPr lang="es-CL" sz="3600" b="1" smtClean="0"/>
              <a:t>Fase  S:</a:t>
            </a:r>
          </a:p>
        </p:txBody>
      </p:sp>
      <p:sp>
        <p:nvSpPr>
          <p:cNvPr id="5" name="2 Marcador de contenido"/>
          <p:cNvSpPr>
            <a:spLocks noGrp="1"/>
          </p:cNvSpPr>
          <p:nvPr>
            <p:ph idx="1"/>
          </p:nvPr>
        </p:nvSpPr>
        <p:spPr>
          <a:xfrm>
            <a:off x="500063" y="1428750"/>
            <a:ext cx="7900987" cy="3286125"/>
          </a:xfrm>
        </p:spPr>
        <p:txBody>
          <a:bodyPr>
            <a:normAutofit fontScale="92500" lnSpcReduction="20000"/>
          </a:bodyPr>
          <a:lstStyle/>
          <a:p>
            <a:pPr algn="just"/>
            <a:r>
              <a:rPr lang="es-ES_tradnl" smtClean="0"/>
              <a:t>Fase de  síntesis o de replicación del ADN. Comienza cuando la  célula adquiere el tamaño suficiente y ATP necesario. </a:t>
            </a:r>
          </a:p>
          <a:p>
            <a:pPr algn="just"/>
            <a:r>
              <a:rPr lang="es-ES_tradnl" smtClean="0"/>
              <a:t>Una vez que ambas acciones se hayan llevado a cabo se inicia la síntesis de ADN y la replicación de los  cromosomas con el fin de que cada una de las células hijas contenga una copia idéntica del genoma</a:t>
            </a:r>
          </a:p>
        </p:txBody>
      </p:sp>
      <p:pic>
        <p:nvPicPr>
          <p:cNvPr id="6" name="Picture 1"/>
          <p:cNvPicPr>
            <a:picLocks noChangeAspect="1" noChangeArrowheads="1"/>
          </p:cNvPicPr>
          <p:nvPr/>
        </p:nvPicPr>
        <p:blipFill>
          <a:blip r:embed="rId2"/>
          <a:srcRect/>
          <a:stretch>
            <a:fillRect/>
          </a:stretch>
        </p:blipFill>
        <p:spPr bwMode="auto">
          <a:xfrm>
            <a:off x="4071938" y="4357688"/>
            <a:ext cx="2921000" cy="23193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ceibal.edu.uy/Articulos/Documents/Ceibal%20Crea%20Corregidos/cromosomas%20y%20mas/ciclo_celular_y_cromosomas.png"/>
          <p:cNvPicPr>
            <a:picLocks noGrp="1"/>
          </p:cNvPicPr>
          <p:nvPr>
            <p:ph idx="1"/>
          </p:nvPr>
        </p:nvPicPr>
        <p:blipFill>
          <a:blip r:embed="rId2"/>
          <a:srcRect/>
          <a:stretch>
            <a:fillRect/>
          </a:stretch>
        </p:blipFill>
        <p:spPr bwMode="auto">
          <a:xfrm>
            <a:off x="2285985" y="1500174"/>
            <a:ext cx="4214842" cy="4625989"/>
          </a:xfrm>
          <a:prstGeom prst="rect">
            <a:avLst/>
          </a:prstGeom>
          <a:noFill/>
          <a:ln w="9525">
            <a:noFill/>
            <a:miter lim="800000"/>
            <a:headEnd/>
            <a:tailEnd/>
          </a:ln>
        </p:spPr>
      </p:pic>
      <p:sp>
        <p:nvSpPr>
          <p:cNvPr id="5" name="4 Rectángulo"/>
          <p:cNvSpPr/>
          <p:nvPr/>
        </p:nvSpPr>
        <p:spPr>
          <a:xfrm>
            <a:off x="2285984" y="285728"/>
            <a:ext cx="500066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CICLO CELULAR</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Llamada de flecha a la izquierda"/>
          <p:cNvSpPr/>
          <p:nvPr/>
        </p:nvSpPr>
        <p:spPr>
          <a:xfrm>
            <a:off x="6357950" y="3000372"/>
            <a:ext cx="2500330" cy="2143140"/>
          </a:xfrm>
          <a:prstGeom prst="leftArrowCallout">
            <a:avLst>
              <a:gd name="adj1" fmla="val 19286"/>
              <a:gd name="adj2" fmla="val 18333"/>
              <a:gd name="adj3" fmla="val 25000"/>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solidFill>
                  <a:schemeClr val="tx1"/>
                </a:solidFill>
              </a:rPr>
              <a:t>FASE ________</a:t>
            </a:r>
          </a:p>
          <a:p>
            <a:endParaRPr lang="es-ES" dirty="0">
              <a:solidFill>
                <a:schemeClr val="tx1"/>
              </a:solidFill>
            </a:endParaRPr>
          </a:p>
          <a:p>
            <a:r>
              <a:rPr lang="es-ES" dirty="0" smtClean="0">
                <a:solidFill>
                  <a:schemeClr val="tx1"/>
                </a:solidFill>
              </a:rPr>
              <a:t>En esta fase se da…………………………………………………………………………………………</a:t>
            </a:r>
          </a:p>
        </p:txBody>
      </p:sp>
      <p:sp>
        <p:nvSpPr>
          <p:cNvPr id="9" name="8 Llamada de flecha a la derecha"/>
          <p:cNvSpPr/>
          <p:nvPr/>
        </p:nvSpPr>
        <p:spPr>
          <a:xfrm>
            <a:off x="214282" y="3929066"/>
            <a:ext cx="2643206" cy="242889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FASE ________</a:t>
            </a:r>
          </a:p>
          <a:p>
            <a:endParaRPr lang="es-ES" dirty="0" smtClean="0">
              <a:solidFill>
                <a:schemeClr val="tx1"/>
              </a:solidFill>
            </a:endParaRPr>
          </a:p>
          <a:p>
            <a:r>
              <a:rPr lang="es-ES" dirty="0" smtClean="0">
                <a:solidFill>
                  <a:schemeClr val="tx1"/>
                </a:solidFill>
              </a:rPr>
              <a:t>En esta fase ocurre la ……………………………………………………………………………………………..</a:t>
            </a:r>
            <a:endParaRPr lang="es-ES" dirty="0" smtClean="0">
              <a:solidFill>
                <a:schemeClr val="tx1"/>
              </a:solidFill>
            </a:endParaRPr>
          </a:p>
        </p:txBody>
      </p:sp>
      <p:sp>
        <p:nvSpPr>
          <p:cNvPr id="11" name="10 Llamada de flecha a la derecha"/>
          <p:cNvSpPr/>
          <p:nvPr/>
        </p:nvSpPr>
        <p:spPr>
          <a:xfrm>
            <a:off x="285720" y="1571612"/>
            <a:ext cx="2643206" cy="2000264"/>
          </a:xfrm>
          <a:prstGeom prst="rightArrowCallout">
            <a:avLst>
              <a:gd name="adj1" fmla="val 0"/>
              <a:gd name="adj2" fmla="val 9000"/>
              <a:gd name="adj3" fmla="val 25000"/>
              <a:gd name="adj4" fmla="val 63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FASE ________</a:t>
            </a:r>
          </a:p>
          <a:p>
            <a:endParaRPr lang="es-ES" dirty="0" smtClean="0">
              <a:solidFill>
                <a:schemeClr val="tx1"/>
              </a:solidFill>
            </a:endParaRPr>
          </a:p>
          <a:p>
            <a:r>
              <a:rPr lang="es-ES" dirty="0" smtClean="0">
                <a:solidFill>
                  <a:schemeClr val="tx1"/>
                </a:solidFill>
              </a:rPr>
              <a:t>En esta fase se da…………………………………………………………………………………………</a:t>
            </a:r>
            <a:endParaRPr lang="es-ES"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642910" y="642918"/>
            <a:ext cx="8229600" cy="18510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3200" b="0" i="0" u="none" strike="noStrike" kern="1200" cap="none" spc="0" normalizeH="0" baseline="0" noProof="0" dirty="0" smtClean="0">
                <a:ln>
                  <a:noFill/>
                </a:ln>
                <a:solidFill>
                  <a:schemeClr val="tx1"/>
                </a:solidFill>
                <a:effectLst/>
                <a:uLnTx/>
                <a:uFillTx/>
                <a:latin typeface="+mn-lt"/>
                <a:ea typeface="+mn-ea"/>
                <a:cs typeface="+mn-cs"/>
              </a:rPr>
              <a:t>Los cromosomas ya duplicados, dispersos en el núcleo en forma de filamentos de cromatina empiezan a condensarse en estructuras más compactas.</a:t>
            </a:r>
            <a:endParaRPr kumimoji="0" lang="es-CL"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CL"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descr="http://www.ucm.es/info/genetica/grupod/Cromoeuc/lazos2.jpg"/>
          <p:cNvPicPr>
            <a:picLocks noChangeAspect="1" noChangeArrowheads="1"/>
          </p:cNvPicPr>
          <p:nvPr/>
        </p:nvPicPr>
        <p:blipFill>
          <a:blip r:embed="rId2"/>
          <a:srcRect/>
          <a:stretch>
            <a:fillRect/>
          </a:stretch>
        </p:blipFill>
        <p:spPr bwMode="auto">
          <a:xfrm>
            <a:off x="3214678" y="2714620"/>
            <a:ext cx="3143250" cy="38465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0352" y="1316736"/>
            <a:ext cx="7772400" cy="13624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smtClean="0">
                <a:ln>
                  <a:noFill/>
                </a:ln>
                <a:solidFill>
                  <a:schemeClr val="tx1"/>
                </a:solidFill>
                <a:effectLst/>
                <a:uLnTx/>
                <a:uFillTx/>
                <a:latin typeface="+mj-lt"/>
                <a:ea typeface="+mj-ea"/>
                <a:cs typeface="+mj-cs"/>
              </a:rPr>
              <a:t>Mitosis</a:t>
            </a:r>
            <a:endParaRPr kumimoji="0" lang="es-CL" sz="4400" b="0" i="0" u="none" strike="noStrike" kern="1200" cap="none" spc="0" normalizeH="0" baseline="0" noProof="0">
              <a:ln>
                <a:noFill/>
              </a:ln>
              <a:solidFill>
                <a:schemeClr val="tx1"/>
              </a:solidFill>
              <a:effectLst/>
              <a:uLnTx/>
              <a:uFillTx/>
              <a:latin typeface="+mj-lt"/>
              <a:ea typeface="+mj-ea"/>
              <a:cs typeface="+mj-cs"/>
            </a:endParaRPr>
          </a:p>
        </p:txBody>
      </p:sp>
      <p:sp>
        <p:nvSpPr>
          <p:cNvPr id="5" name="2 Marcador de texto"/>
          <p:cNvSpPr txBox="1">
            <a:spLocks/>
          </p:cNvSpPr>
          <p:nvPr/>
        </p:nvSpPr>
        <p:spPr>
          <a:xfrm>
            <a:off x="530225" y="2705100"/>
            <a:ext cx="7772400" cy="93821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_tradnl" sz="3200" b="0" i="0" u="none" strike="noStrike" kern="1200" cap="none" spc="0" normalizeH="0" baseline="0" noProof="0" smtClean="0">
                <a:ln>
                  <a:noFill/>
                </a:ln>
                <a:solidFill>
                  <a:schemeClr val="tx1"/>
                </a:solidFill>
                <a:effectLst/>
                <a:uLnTx/>
                <a:uFillTx/>
                <a:latin typeface="+mn-lt"/>
                <a:ea typeface="+mn-ea"/>
                <a:cs typeface="+mn-cs"/>
              </a:rPr>
              <a:t>Profase, Metafase, Anafase y telofase</a:t>
            </a:r>
            <a:endParaRPr kumimoji="0" lang="es-CL" sz="3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519</Words>
  <Application>Microsoft Office PowerPoint</Application>
  <PresentationFormat>Presentación en pantalla (4:3)</PresentationFormat>
  <Paragraphs>65</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Concepto:</vt:lpstr>
      <vt:lpstr>Diapositiva 3</vt:lpstr>
      <vt:lpstr>Fase G1:</vt:lpstr>
      <vt:lpstr>Fase G2</vt:lpstr>
      <vt:lpstr>Fase  S:</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RevolucionUnattended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8</cp:revision>
  <dcterms:created xsi:type="dcterms:W3CDTF">2013-08-19T23:38:09Z</dcterms:created>
  <dcterms:modified xsi:type="dcterms:W3CDTF">2013-08-20T00:42:01Z</dcterms:modified>
</cp:coreProperties>
</file>